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4" r:id="rId3"/>
    <p:sldId id="260" r:id="rId4"/>
    <p:sldId id="258" r:id="rId5"/>
    <p:sldId id="261" r:id="rId6"/>
    <p:sldId id="262" r:id="rId7"/>
    <p:sldId id="263" r:id="rId8"/>
    <p:sldId id="265" r:id="rId9"/>
    <p:sldId id="264" r:id="rId10"/>
    <p:sldId id="266" r:id="rId11"/>
    <p:sldId id="267" r:id="rId12"/>
    <p:sldId id="268" r:id="rId13"/>
    <p:sldId id="269" r:id="rId14"/>
    <p:sldId id="270" r:id="rId15"/>
    <p:sldId id="277" r:id="rId16"/>
    <p:sldId id="278" r:id="rId17"/>
    <p:sldId id="272" r:id="rId18"/>
    <p:sldId id="273" r:id="rId19"/>
    <p:sldId id="279" r:id="rId20"/>
    <p:sldId id="275" r:id="rId21"/>
    <p:sldId id="276"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21"/>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3.w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0.w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11.wmf"/><Relationship Id="rId1"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12.wmf"/><Relationship Id="rId1"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13.wmf"/><Relationship Id="rId1"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2066290"/>
          </a:xfrm>
        </p:spPr>
        <p:txBody>
          <a:bodyPr/>
          <a:p>
            <a:pPr algn="ctr"/>
            <a:r>
              <a:rPr lang="en-US" sz="4400" b="1" dirty="0" smtClean="0">
                <a:ln w="0"/>
                <a:solidFill>
                  <a:srgbClr val="FF0000"/>
                </a:solidFill>
                <a:effectLst>
                  <a:outerShdw blurRad="38100" dist="19050" dir="2700000" algn="tl" rotWithShape="0">
                    <a:schemeClr val="dk1">
                      <a:alpha val="40000"/>
                    </a:schemeClr>
                  </a:outerShdw>
                </a:effectLst>
                <a:latin typeface="Baskerville Old Face" panose="02020602080505020303" pitchFamily="18" charset="0"/>
                <a:sym typeface="+mn-ea"/>
              </a:rPr>
              <a:t>HOTEL BOOKING DATA</a:t>
            </a:r>
            <a:br>
              <a:rPr lang="en-US" sz="4400" b="1" cap="none" spc="0" dirty="0" smtClean="0">
                <a:ln w="0"/>
                <a:solidFill>
                  <a:srgbClr val="FF0000"/>
                </a:solidFill>
                <a:effectLst>
                  <a:outerShdw blurRad="38100" dist="19050" dir="2700000" algn="tl" rotWithShape="0">
                    <a:schemeClr val="dk1">
                      <a:alpha val="40000"/>
                    </a:schemeClr>
                  </a:outerShdw>
                </a:effectLst>
                <a:latin typeface="Baskerville Old Face" panose="02020602080505020303" pitchFamily="18" charset="0"/>
              </a:rPr>
            </a:br>
            <a:r>
              <a:rPr lang="en-US" sz="4400" b="1" dirty="0" smtClean="0">
                <a:ln w="0"/>
                <a:solidFill>
                  <a:srgbClr val="FF0000"/>
                </a:solidFill>
                <a:effectLst>
                  <a:outerShdw blurRad="38100" dist="19050" dir="2700000" algn="tl" rotWithShape="0">
                    <a:schemeClr val="dk1">
                      <a:alpha val="40000"/>
                    </a:schemeClr>
                  </a:outerShdw>
                </a:effectLst>
                <a:latin typeface="Baskerville Old Face" panose="02020602080505020303" pitchFamily="18" charset="0"/>
                <a:sym typeface="+mn-ea"/>
              </a:rPr>
              <a:t>ANALYSIS</a:t>
            </a:r>
            <a:endParaRPr lang="en-US" sz="4400" b="1" dirty="0" smtClean="0">
              <a:ln w="0"/>
              <a:solidFill>
                <a:srgbClr val="FF0000"/>
              </a:solidFill>
              <a:effectLst>
                <a:outerShdw blurRad="38100" dist="19050" dir="2700000" algn="tl" rotWithShape="0">
                  <a:schemeClr val="dk1">
                    <a:alpha val="40000"/>
                  </a:schemeClr>
                </a:outerShdw>
              </a:effectLst>
              <a:latin typeface="Baskerville Old Face" panose="02020602080505020303" pitchFamily="18" charset="0"/>
              <a:sym typeface="+mn-ea"/>
            </a:endParaRPr>
          </a:p>
        </p:txBody>
      </p:sp>
      <p:sp>
        <p:nvSpPr>
          <p:cNvPr id="3" name="Content Placeholder 2"/>
          <p:cNvSpPr>
            <a:spLocks noGrp="1"/>
          </p:cNvSpPr>
          <p:nvPr>
            <p:ph idx="1"/>
          </p:nvPr>
        </p:nvSpPr>
        <p:spPr>
          <a:xfrm>
            <a:off x="609600" y="2419985"/>
            <a:ext cx="10972800" cy="3707765"/>
          </a:xfrm>
        </p:spPr>
        <p:txBody>
          <a:bodyPr/>
          <a:p>
            <a:endParaRPr lang="en-US" b="1" dirty="0" smtClean="0">
              <a:latin typeface="Arial Rounded MT Bold" panose="020F0704030504030204" pitchFamily="34" charset="0"/>
              <a:sym typeface="+mn-ea"/>
            </a:endParaRPr>
          </a:p>
          <a:p>
            <a:r>
              <a:rPr lang="en-US" b="1" dirty="0" smtClean="0">
                <a:latin typeface="Arial Rounded MT Bold" panose="020F0704030504030204" pitchFamily="34" charset="0"/>
                <a:sym typeface="+mn-ea"/>
              </a:rPr>
              <a:t>Presented By :- Rani Kanhe</a:t>
            </a:r>
            <a:endParaRPr lang="en-IN" b="1" dirty="0">
              <a:latin typeface="Arial Rounded MT Bold" panose="020F0704030504030204" pitchFamily="34" charset="0"/>
            </a:endParaRPr>
          </a:p>
          <a:p>
            <a:endParaRPr lang="en-US"/>
          </a:p>
          <a:p>
            <a:r>
              <a:rPr lang="en-US" b="1" dirty="0" smtClean="0">
                <a:latin typeface="Arial Rounded MT Bold" panose="020F0704030504030204" pitchFamily="34" charset="0"/>
                <a:sym typeface="+mn-ea"/>
              </a:rPr>
              <a:t>Guided By :- </a:t>
            </a:r>
            <a:r>
              <a:rPr lang="en-US" b="1" dirty="0" err="1" smtClean="0">
                <a:latin typeface="Arial Rounded MT Bold" panose="020F0704030504030204" pitchFamily="34" charset="0"/>
                <a:sym typeface="+mn-ea"/>
              </a:rPr>
              <a:t>Abhishek</a:t>
            </a:r>
            <a:r>
              <a:rPr lang="en-US" b="1" dirty="0" smtClean="0">
                <a:latin typeface="Arial Rounded MT Bold" panose="020F0704030504030204" pitchFamily="34" charset="0"/>
                <a:sym typeface="+mn-ea"/>
              </a:rPr>
              <a:t> </a:t>
            </a:r>
            <a:r>
              <a:rPr lang="en-US" b="1" dirty="0" err="1" smtClean="0">
                <a:latin typeface="Arial Rounded MT Bold" panose="020F0704030504030204" pitchFamily="34" charset="0"/>
                <a:sym typeface="+mn-ea"/>
              </a:rPr>
              <a:t>Wavhal</a:t>
            </a:r>
            <a:endParaRPr lang="en-IN" b="1" dirty="0">
              <a:latin typeface="Arial Rounded MT Bold" panose="020F0704030504030204" pitchFamily="34" charset="0"/>
            </a:endParaRPr>
          </a:p>
          <a:p>
            <a:pPr marL="0" indent="0">
              <a:buNone/>
            </a:pP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934845"/>
          </a:xfrm>
        </p:spPr>
        <p:txBody>
          <a:bodyPr/>
          <a:p>
            <a:pPr algn="ctr"/>
            <a:r>
              <a:rPr lang="en-IN" sz="3200" dirty="0">
                <a:solidFill>
                  <a:srgbClr val="FF0000"/>
                </a:solidFill>
                <a:latin typeface="Cooper Black" panose="0208090404030B020404" pitchFamily="18" charset="0"/>
                <a:sym typeface="+mn-ea"/>
              </a:rPr>
              <a:t>Data</a:t>
            </a:r>
            <a:r>
              <a:rPr lang="en-CA" sz="3200" dirty="0">
                <a:solidFill>
                  <a:srgbClr val="FF0000"/>
                </a:solidFill>
                <a:latin typeface="Cooper Black" panose="0208090404030B020404" pitchFamily="18" charset="0"/>
                <a:sym typeface="+mn-ea"/>
              </a:rPr>
              <a:t> Visualization and Analysis</a:t>
            </a:r>
            <a:br>
              <a:rPr lang="en-CA" sz="3200" dirty="0">
                <a:solidFill>
                  <a:srgbClr val="FF0000"/>
                </a:solidFill>
                <a:latin typeface="Cooper Black" panose="0208090404030B020404" pitchFamily="18" charset="0"/>
                <a:sym typeface="+mn-ea"/>
              </a:rPr>
            </a:br>
            <a:br>
              <a:rPr lang="en-CA" sz="3200" dirty="0">
                <a:solidFill>
                  <a:srgbClr val="FF0000"/>
                </a:solidFill>
                <a:latin typeface="Cooper Black" panose="0208090404030B020404" pitchFamily="18" charset="0"/>
                <a:sym typeface="+mn-ea"/>
              </a:rPr>
            </a:br>
            <a:r>
              <a:rPr lang="en-GB" sz="2000" dirty="0">
                <a:solidFill>
                  <a:srgbClr val="FF0000"/>
                </a:solidFill>
                <a:latin typeface="Cooper Black" panose="0208090404030B020404" pitchFamily="18" charset="0"/>
                <a:sym typeface="+mn-ea"/>
              </a:rPr>
              <a:t> </a:t>
            </a:r>
            <a:br>
              <a:rPr lang="en-CA" sz="2000" dirty="0">
                <a:solidFill>
                  <a:srgbClr val="FF0000"/>
                </a:solidFill>
                <a:latin typeface="Cooper Black" panose="0208090404030B020404" pitchFamily="18" charset="0"/>
                <a:sym typeface="+mn-ea"/>
              </a:rPr>
            </a:br>
            <a:endParaRPr lang="en-CA" sz="20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a:xfrm>
            <a:off x="412750" y="1174750"/>
            <a:ext cx="11169650" cy="4953000"/>
          </a:xfrm>
        </p:spPr>
        <p:txBody>
          <a:bodyPr/>
          <a:p>
            <a:pPr marL="0" indent="0" algn="ctr">
              <a:buNone/>
            </a:pPr>
            <a:r>
              <a:rPr lang="en-US" sz="2400" b="1"/>
              <a:t>Most Preferred Hotel to Stay</a:t>
            </a:r>
            <a:endParaRPr lang="en-US" sz="2400" b="1"/>
          </a:p>
          <a:p>
            <a:pPr marL="0" indent="0" algn="l">
              <a:buNone/>
            </a:pPr>
            <a:endParaRPr lang="en-US" sz="2000"/>
          </a:p>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Based on the Pie chart, we can say that </a:t>
            </a:r>
            <a:r>
              <a:rPr lang="en-US" sz="2000" b="1" dirty="0">
                <a:solidFill>
                  <a:schemeClr val="hlink"/>
                </a:solidFill>
                <a:uFill>
                  <a:noFill/>
                </a:uFill>
                <a:sym typeface="+mn-ea"/>
              </a:rPr>
              <a:t>61.3%</a:t>
            </a:r>
            <a:r>
              <a:rPr lang="en-US" sz="2000" dirty="0">
                <a:solidFill>
                  <a:schemeClr val="hlink"/>
                </a:solidFill>
                <a:uFill>
                  <a:noFill/>
                </a:uFill>
                <a:sym typeface="+mn-ea"/>
              </a:rPr>
              <a:t> of       </a:t>
            </a:r>
            <a:endParaRPr lang="en-US" sz="2000" dirty="0">
              <a:solidFill>
                <a:schemeClr val="hlink"/>
              </a:solidFill>
              <a:uFill>
                <a:noFill/>
              </a:uFill>
              <a:sym typeface="+mn-ea"/>
            </a:endParaRPr>
          </a:p>
          <a:p>
            <a:pPr marL="152400" lvl="0" indent="0" algn="l" rtl="0">
              <a:spcBef>
                <a:spcPts val="0"/>
              </a:spcBef>
              <a:spcAft>
                <a:spcPts val="0"/>
              </a:spcAft>
              <a:buClr>
                <a:schemeClr val="dk1"/>
              </a:buClr>
              <a:buSzPts val="1200"/>
              <a:buFont typeface="Crimson Pro"/>
              <a:buNone/>
            </a:pPr>
            <a:r>
              <a:rPr lang="en-US" sz="2000" dirty="0">
                <a:solidFill>
                  <a:schemeClr val="hlink"/>
                </a:solidFill>
                <a:uFill>
                  <a:noFill/>
                </a:uFill>
                <a:sym typeface="+mn-ea"/>
              </a:rPr>
              <a:t>     people prefer the City Hotel and </a:t>
            </a:r>
            <a:r>
              <a:rPr lang="en-US" sz="2000" b="1" dirty="0">
                <a:solidFill>
                  <a:schemeClr val="hlink"/>
                </a:solidFill>
                <a:uFill>
                  <a:noFill/>
                </a:uFill>
                <a:sym typeface="+mn-ea"/>
              </a:rPr>
              <a:t>38.7%</a:t>
            </a:r>
            <a:r>
              <a:rPr lang="en-US" sz="2000" dirty="0">
                <a:solidFill>
                  <a:schemeClr val="hlink"/>
                </a:solidFill>
                <a:uFill>
                  <a:noFill/>
                </a:uFill>
                <a:sym typeface="+mn-ea"/>
              </a:rPr>
              <a:t> of people</a:t>
            </a:r>
            <a:endParaRPr lang="en-US" sz="2000" dirty="0">
              <a:solidFill>
                <a:schemeClr val="hlink"/>
              </a:solidFill>
              <a:uFill>
                <a:noFill/>
              </a:uFill>
              <a:sym typeface="+mn-ea"/>
            </a:endParaRPr>
          </a:p>
          <a:p>
            <a:pPr marL="152400" lvl="0" indent="0" algn="l" rtl="0">
              <a:spcBef>
                <a:spcPts val="0"/>
              </a:spcBef>
              <a:spcAft>
                <a:spcPts val="0"/>
              </a:spcAft>
              <a:buClr>
                <a:schemeClr val="dk1"/>
              </a:buClr>
              <a:buSzPts val="1200"/>
              <a:buFont typeface="Crimson Pro"/>
              <a:buNone/>
            </a:pPr>
            <a:r>
              <a:rPr lang="en-US" sz="2000" dirty="0">
                <a:solidFill>
                  <a:schemeClr val="hlink"/>
                </a:solidFill>
                <a:uFill>
                  <a:noFill/>
                </a:uFill>
                <a:sym typeface="+mn-ea"/>
              </a:rPr>
              <a:t>     prefer the Resort Hotel.</a:t>
            </a:r>
            <a:endParaRPr lang="en-US" sz="20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Based on these observations, we </a:t>
            </a:r>
            <a:endParaRPr lang="en-US" sz="2000" dirty="0">
              <a:solidFill>
                <a:schemeClr val="hlink"/>
              </a:solidFill>
              <a:uFill>
                <a:noFill/>
              </a:uFill>
              <a:sym typeface="+mn-ea"/>
            </a:endParaRPr>
          </a:p>
          <a:p>
            <a:pPr marL="152400" lvl="0" indent="0" algn="l" rtl="0">
              <a:spcBef>
                <a:spcPts val="0"/>
              </a:spcBef>
              <a:spcAft>
                <a:spcPts val="0"/>
              </a:spcAft>
              <a:buClr>
                <a:schemeClr val="dk1"/>
              </a:buClr>
              <a:buSzPts val="1200"/>
              <a:buFont typeface="Crimson Pro"/>
              <a:buNone/>
            </a:pPr>
            <a:r>
              <a:rPr lang="en-US" sz="2000" dirty="0">
                <a:solidFill>
                  <a:schemeClr val="hlink"/>
                </a:solidFill>
                <a:uFill>
                  <a:noFill/>
                </a:uFill>
                <a:sym typeface="+mn-ea"/>
              </a:rPr>
              <a:t>    understand that city hotel provides</a:t>
            </a:r>
            <a:endParaRPr lang="en-US" sz="2000" dirty="0">
              <a:solidFill>
                <a:schemeClr val="hlink"/>
              </a:solidFill>
              <a:uFill>
                <a:noFill/>
              </a:uFill>
              <a:sym typeface="+mn-ea"/>
            </a:endParaRPr>
          </a:p>
          <a:p>
            <a:pPr marL="152400" lvl="0" indent="0" algn="l" rtl="0">
              <a:spcBef>
                <a:spcPts val="0"/>
              </a:spcBef>
              <a:spcAft>
                <a:spcPts val="0"/>
              </a:spcAft>
              <a:buClr>
                <a:schemeClr val="dk1"/>
              </a:buClr>
              <a:buSzPts val="1200"/>
              <a:buFont typeface="Crimson Pro"/>
              <a:buNone/>
            </a:pPr>
            <a:r>
              <a:rPr lang="en-US" sz="2000" dirty="0">
                <a:solidFill>
                  <a:schemeClr val="hlink"/>
                </a:solidFill>
                <a:uFill>
                  <a:noFill/>
                </a:uFill>
                <a:sym typeface="+mn-ea"/>
              </a:rPr>
              <a:t>     services which attract more guests. </a:t>
            </a:r>
            <a:endParaRPr lang="en-US" sz="20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Resort hotels can enhance their offers</a:t>
            </a:r>
            <a:endParaRPr lang="en-US" sz="2000" dirty="0">
              <a:solidFill>
                <a:schemeClr val="hlink"/>
              </a:solidFill>
              <a:uFill>
                <a:noFill/>
              </a:uFill>
              <a:sym typeface="+mn-ea"/>
            </a:endParaRPr>
          </a:p>
          <a:p>
            <a:pPr marL="152400" lvl="0" indent="0" algn="l" rtl="0">
              <a:spcBef>
                <a:spcPts val="0"/>
              </a:spcBef>
              <a:spcAft>
                <a:spcPts val="0"/>
              </a:spcAft>
              <a:buClr>
                <a:schemeClr val="dk1"/>
              </a:buClr>
              <a:buSzPts val="1200"/>
              <a:buFont typeface="Crimson Pro"/>
              <a:buNone/>
            </a:pPr>
            <a:r>
              <a:rPr lang="en-US" sz="2000" dirty="0">
                <a:solidFill>
                  <a:schemeClr val="hlink"/>
                </a:solidFill>
                <a:uFill>
                  <a:noFill/>
                </a:uFill>
                <a:sym typeface="+mn-ea"/>
              </a:rPr>
              <a:t>      to improve market share</a:t>
            </a:r>
            <a:endParaRPr lang="en-US" sz="2000" dirty="0">
              <a:solidFill>
                <a:schemeClr val="hlink"/>
              </a:solidFill>
              <a:uFill>
                <a:noFill/>
              </a:uFill>
            </a:endParaRPr>
          </a:p>
          <a:p>
            <a:pPr marL="0" indent="0" algn="l">
              <a:buNone/>
            </a:pPr>
            <a:endParaRPr lang="en-US" sz="2000"/>
          </a:p>
        </p:txBody>
      </p:sp>
      <p:graphicFrame>
        <p:nvGraphicFramePr>
          <p:cNvPr id="8" name="Object 7"/>
          <p:cNvGraphicFramePr/>
          <p:nvPr/>
        </p:nvGraphicFramePr>
        <p:xfrm>
          <a:off x="6958965" y="1812290"/>
          <a:ext cx="4259580" cy="3006090"/>
        </p:xfrm>
        <a:graphic>
          <a:graphicData uri="http://schemas.openxmlformats.org/presentationml/2006/ole">
            <mc:AlternateContent xmlns:mc="http://schemas.openxmlformats.org/markup-compatibility/2006">
              <mc:Choice xmlns:v="urn:schemas-microsoft-com:vml" Requires="v">
                <p:oleObj spid="_x0000_s9" name="" r:id="rId1" imgW="3810000" imgH="2941320" progId="Paint.Picture">
                  <p:embed/>
                </p:oleObj>
              </mc:Choice>
              <mc:Fallback>
                <p:oleObj name="" r:id="rId1" imgW="3810000" imgH="2941320" progId="Paint.Picture">
                  <p:embed/>
                  <p:pic>
                    <p:nvPicPr>
                      <p:cNvPr id="0" name="Picture 8"/>
                      <p:cNvPicPr/>
                      <p:nvPr/>
                    </p:nvPicPr>
                    <p:blipFill>
                      <a:blip r:embed="rId2"/>
                      <a:stretch>
                        <a:fillRect/>
                      </a:stretch>
                    </p:blipFill>
                    <p:spPr>
                      <a:xfrm>
                        <a:off x="6958965" y="1812290"/>
                        <a:ext cx="4259580" cy="3006090"/>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GB" sz="3200" dirty="0">
                <a:solidFill>
                  <a:srgbClr val="FF0000"/>
                </a:solidFill>
                <a:latin typeface="Cooper Black" panose="0208090404030B020404" pitchFamily="18" charset="0"/>
                <a:sym typeface="+mn-ea"/>
              </a:rPr>
            </a:br>
            <a:r>
              <a:rPr lang="en-US" altLang="en-GB" sz="3200" dirty="0">
                <a:solidFill>
                  <a:srgbClr val="FF0000"/>
                </a:solidFill>
                <a:latin typeface="Cooper Black" panose="0208090404030B020404" pitchFamily="18" charset="0"/>
                <a:sym typeface="+mn-ea"/>
              </a:rPr>
              <a:t>Most Cancellations By Hotel</a:t>
            </a:r>
            <a:endParaRPr lang="en-US" altLang="en-GB" sz="32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a:xfrm>
            <a:off x="609600" y="1475105"/>
            <a:ext cx="10972800" cy="4652645"/>
          </a:xfrm>
        </p:spPr>
        <p:txBody>
          <a:bodyPr/>
          <a:p>
            <a:r>
              <a:rPr lang="en-US" sz="2000" dirty="0">
                <a:solidFill>
                  <a:schemeClr val="hlink"/>
                </a:solidFill>
                <a:uFill>
                  <a:noFill/>
                </a:uFill>
                <a:sym typeface="+mn-ea"/>
              </a:rPr>
              <a:t>Based on the Pie chart, we can say that City         </a:t>
            </a:r>
            <a:endParaRPr lang="en-US" sz="2000" dirty="0">
              <a:solidFill>
                <a:schemeClr val="hlink"/>
              </a:solidFill>
              <a:uFill>
                <a:noFill/>
              </a:uFill>
              <a:sym typeface="+mn-ea"/>
            </a:endParaRPr>
          </a:p>
          <a:p>
            <a:pPr marL="0" indent="0">
              <a:buNone/>
            </a:pPr>
            <a:r>
              <a:rPr lang="en-US" sz="2000" dirty="0">
                <a:solidFill>
                  <a:schemeClr val="hlink"/>
                </a:solidFill>
                <a:uFill>
                  <a:noFill/>
                </a:uFill>
                <a:sym typeface="+mn-ea"/>
              </a:rPr>
              <a:t>    Hotel has faced </a:t>
            </a:r>
            <a:r>
              <a:rPr lang="en-US" sz="2000" b="1" dirty="0">
                <a:solidFill>
                  <a:schemeClr val="hlink"/>
                </a:solidFill>
                <a:uFill>
                  <a:noFill/>
                </a:uFill>
                <a:sym typeface="+mn-ea"/>
              </a:rPr>
              <a:t>66.8% </a:t>
            </a:r>
            <a:r>
              <a:rPr lang="en-US" sz="2000" dirty="0">
                <a:solidFill>
                  <a:schemeClr val="hlink"/>
                </a:solidFill>
                <a:uFill>
                  <a:noFill/>
                </a:uFill>
                <a:sym typeface="+mn-ea"/>
              </a:rPr>
              <a:t>cancellations and </a:t>
            </a:r>
            <a:endParaRPr lang="en-US" sz="2000" dirty="0">
              <a:solidFill>
                <a:schemeClr val="hlink"/>
              </a:solidFill>
              <a:uFill>
                <a:noFill/>
              </a:uFill>
              <a:sym typeface="+mn-ea"/>
            </a:endParaRPr>
          </a:p>
          <a:p>
            <a:pPr marL="0" indent="0">
              <a:buNone/>
            </a:pPr>
            <a:r>
              <a:rPr lang="en-US" sz="2000" dirty="0">
                <a:solidFill>
                  <a:schemeClr val="hlink"/>
                </a:solidFill>
                <a:uFill>
                  <a:noFill/>
                </a:uFill>
                <a:sym typeface="+mn-ea"/>
              </a:rPr>
              <a:t>    Resort Hotel has faced </a:t>
            </a:r>
            <a:r>
              <a:rPr lang="en-US" sz="2000" b="1" dirty="0">
                <a:solidFill>
                  <a:schemeClr val="hlink"/>
                </a:solidFill>
                <a:uFill>
                  <a:noFill/>
                </a:uFill>
                <a:sym typeface="+mn-ea"/>
              </a:rPr>
              <a:t>33.2%</a:t>
            </a:r>
            <a:r>
              <a:rPr lang="en-US" sz="2000" dirty="0">
                <a:solidFill>
                  <a:schemeClr val="hlink"/>
                </a:solidFill>
                <a:uFill>
                  <a:noFill/>
                </a:uFill>
                <a:sym typeface="+mn-ea"/>
              </a:rPr>
              <a:t> </a:t>
            </a:r>
            <a:r>
              <a:rPr lang="en-US" sz="2000" b="1" dirty="0">
                <a:solidFill>
                  <a:schemeClr val="hlink"/>
                </a:solidFill>
                <a:uFill>
                  <a:noFill/>
                </a:uFill>
                <a:sym typeface="+mn-ea"/>
              </a:rPr>
              <a:t>% </a:t>
            </a:r>
            <a:r>
              <a:rPr lang="en-US" sz="2000" dirty="0">
                <a:solidFill>
                  <a:schemeClr val="hlink"/>
                </a:solidFill>
                <a:uFill>
                  <a:noFill/>
                </a:uFill>
                <a:sym typeface="+mn-ea"/>
              </a:rPr>
              <a:t>cancellations.</a:t>
            </a:r>
            <a:endParaRPr lang="en-US" sz="2000" dirty="0">
              <a:solidFill>
                <a:schemeClr val="hlink"/>
              </a:solidFill>
              <a:uFill>
                <a:noFill/>
              </a:uFill>
              <a:sym typeface="+mn-ea"/>
            </a:endParaRPr>
          </a:p>
          <a:p>
            <a:pPr marL="0" indent="0">
              <a:buNone/>
            </a:pPr>
            <a:r>
              <a:rPr lang="en-US" sz="2000" dirty="0">
                <a:solidFill>
                  <a:schemeClr val="hlink"/>
                </a:solidFill>
                <a:uFill>
                  <a:noFill/>
                </a:uFill>
                <a:sym typeface="+mn-ea"/>
              </a:rPr>
              <a:t>    Based on these observations, we say that though</a:t>
            </a:r>
            <a:endParaRPr lang="en-US" sz="2000" dirty="0">
              <a:solidFill>
                <a:schemeClr val="hlink"/>
              </a:solidFill>
              <a:uFill>
                <a:noFill/>
              </a:uFill>
              <a:sym typeface="+mn-ea"/>
            </a:endParaRPr>
          </a:p>
          <a:p>
            <a:pPr marL="0" indent="0">
              <a:buNone/>
            </a:pPr>
            <a:r>
              <a:rPr lang="en-US" sz="2000" dirty="0">
                <a:solidFill>
                  <a:schemeClr val="hlink"/>
                </a:solidFill>
                <a:uFill>
                  <a:noFill/>
                </a:uFill>
                <a:sym typeface="+mn-ea"/>
              </a:rPr>
              <a:t>   the city hotel has a higher number of bookings, </a:t>
            </a:r>
            <a:endParaRPr lang="en-US" sz="2000" dirty="0">
              <a:solidFill>
                <a:schemeClr val="hlink"/>
              </a:solidFill>
              <a:uFill>
                <a:noFill/>
              </a:uFill>
              <a:sym typeface="+mn-ea"/>
            </a:endParaRPr>
          </a:p>
          <a:p>
            <a:pPr marL="0" indent="0">
              <a:buNone/>
            </a:pPr>
            <a:r>
              <a:rPr lang="en-US" sz="2000" dirty="0">
                <a:solidFill>
                  <a:schemeClr val="hlink"/>
                </a:solidFill>
                <a:uFill>
                  <a:noFill/>
                </a:uFill>
                <a:sym typeface="+mn-ea"/>
              </a:rPr>
              <a:t>  it also has a higher number of cancellations. </a:t>
            </a:r>
            <a:endParaRPr lang="en-US" sz="2000" dirty="0">
              <a:solidFill>
                <a:schemeClr val="hlink"/>
              </a:solidFill>
              <a:uFill>
                <a:noFill/>
              </a:uFill>
              <a:sym typeface="+mn-ea"/>
            </a:endParaRPr>
          </a:p>
        </p:txBody>
      </p:sp>
      <p:graphicFrame>
        <p:nvGraphicFramePr>
          <p:cNvPr id="4" name="Object 3"/>
          <p:cNvGraphicFramePr/>
          <p:nvPr/>
        </p:nvGraphicFramePr>
        <p:xfrm>
          <a:off x="7015480" y="1629410"/>
          <a:ext cx="4484370" cy="3172460"/>
        </p:xfrm>
        <a:graphic>
          <a:graphicData uri="http://schemas.openxmlformats.org/presentationml/2006/ole">
            <mc:AlternateContent xmlns:mc="http://schemas.openxmlformats.org/markup-compatibility/2006">
              <mc:Choice xmlns:v="urn:schemas-microsoft-com:vml" Requires="v">
                <p:oleObj spid="_x0000_s5" name="" r:id="rId1" imgW="3802380" imgH="2910840" progId="Paint.Picture">
                  <p:embed/>
                </p:oleObj>
              </mc:Choice>
              <mc:Fallback>
                <p:oleObj name="" r:id="rId1" imgW="3802380" imgH="2910840" progId="Paint.Picture">
                  <p:embed/>
                  <p:pic>
                    <p:nvPicPr>
                      <p:cNvPr id="0" name="Picture 4"/>
                      <p:cNvPicPr/>
                      <p:nvPr/>
                    </p:nvPicPr>
                    <p:blipFill>
                      <a:blip r:embed="rId2"/>
                      <a:stretch>
                        <a:fillRect/>
                      </a:stretch>
                    </p:blipFill>
                    <p:spPr>
                      <a:xfrm>
                        <a:off x="7015480" y="1629410"/>
                        <a:ext cx="4484370" cy="3172460"/>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899160"/>
          </a:xfrm>
        </p:spPr>
        <p:txBody>
          <a:bodyPr/>
          <a:p>
            <a:pPr algn="ctr"/>
            <a:br>
              <a:rPr lang="en-GB" sz="3200" dirty="0">
                <a:solidFill>
                  <a:srgbClr val="FF0000"/>
                </a:solidFill>
                <a:latin typeface="Cooper Black" panose="0208090404030B020404" pitchFamily="18" charset="0"/>
                <a:sym typeface="+mn-ea"/>
              </a:rPr>
            </a:br>
            <a:r>
              <a:rPr lang="en-US" altLang="en-GB" sz="3200" dirty="0">
                <a:solidFill>
                  <a:srgbClr val="FF0000"/>
                </a:solidFill>
                <a:latin typeface="Cooper Black" panose="0208090404030B020404" pitchFamily="18" charset="0"/>
                <a:sym typeface="+mn-ea"/>
              </a:rPr>
              <a:t>Average Advanced Booking By Hotel</a:t>
            </a:r>
            <a:r>
              <a:rPr lang="en-GB" sz="3200" dirty="0">
                <a:solidFill>
                  <a:srgbClr val="FF0000"/>
                </a:solidFill>
                <a:latin typeface="Cooper Black" panose="0208090404030B020404" pitchFamily="18" charset="0"/>
                <a:sym typeface="+mn-ea"/>
              </a:rPr>
              <a:t> </a:t>
            </a:r>
            <a:endParaRPr lang="en-GB" sz="32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a:xfrm>
            <a:off x="609600" y="1578610"/>
            <a:ext cx="6354445" cy="4549140"/>
          </a:xfrm>
        </p:spPr>
        <p:txBody>
          <a:bodyPr/>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Based on the Donut chart, we can say that City Hotel has </a:t>
            </a:r>
            <a:r>
              <a:rPr lang="en-US" sz="2000" b="1" dirty="0">
                <a:solidFill>
                  <a:schemeClr val="hlink"/>
                </a:solidFill>
                <a:uFill>
                  <a:noFill/>
                </a:uFill>
                <a:sym typeface="+mn-ea"/>
              </a:rPr>
              <a:t>52.74% </a:t>
            </a:r>
            <a:r>
              <a:rPr lang="en-US" sz="2000" dirty="0">
                <a:solidFill>
                  <a:schemeClr val="hlink"/>
                </a:solidFill>
                <a:uFill>
                  <a:noFill/>
                </a:uFill>
                <a:sym typeface="+mn-ea"/>
              </a:rPr>
              <a:t>advanced booking and Resort Hotel has </a:t>
            </a:r>
            <a:r>
              <a:rPr lang="en-US" sz="2000" b="1" dirty="0">
                <a:solidFill>
                  <a:schemeClr val="hlink"/>
                </a:solidFill>
                <a:uFill>
                  <a:noFill/>
                </a:uFill>
                <a:sym typeface="+mn-ea"/>
              </a:rPr>
              <a:t>47.26% </a:t>
            </a:r>
            <a:r>
              <a:rPr lang="en-US" sz="2000" dirty="0">
                <a:solidFill>
                  <a:schemeClr val="hlink"/>
                </a:solidFill>
                <a:uFill>
                  <a:noFill/>
                </a:uFill>
                <a:sym typeface="+mn-ea"/>
              </a:rPr>
              <a:t>advanced booking,.</a:t>
            </a:r>
            <a:endParaRPr lang="en-US" sz="20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Based on these observations, we say </a:t>
            </a:r>
            <a:endParaRPr lang="en-US" sz="2000" dirty="0">
              <a:solidFill>
                <a:schemeClr val="hlink"/>
              </a:solidFill>
              <a:uFill>
                <a:noFill/>
              </a:uFill>
              <a:sym typeface="+mn-ea"/>
            </a:endParaRPr>
          </a:p>
          <a:p>
            <a:pPr marL="152400" lvl="0" indent="0" algn="l" rtl="0">
              <a:spcBef>
                <a:spcPts val="0"/>
              </a:spcBef>
              <a:spcAft>
                <a:spcPts val="0"/>
              </a:spcAft>
              <a:buClr>
                <a:schemeClr val="dk1"/>
              </a:buClr>
              <a:buSzPts val="1200"/>
              <a:buFont typeface="Crimson Pro"/>
              <a:buNone/>
            </a:pPr>
            <a:r>
              <a:rPr lang="en-US" sz="2000" dirty="0">
                <a:solidFill>
                  <a:schemeClr val="hlink"/>
                </a:solidFill>
                <a:uFill>
                  <a:noFill/>
                </a:uFill>
                <a:sym typeface="+mn-ea"/>
              </a:rPr>
              <a:t>    that guests prefer to advance book city </a:t>
            </a:r>
            <a:endParaRPr lang="en-US" sz="2000" dirty="0">
              <a:solidFill>
                <a:schemeClr val="hlink"/>
              </a:solidFill>
              <a:uFill>
                <a:noFill/>
              </a:uFill>
              <a:sym typeface="+mn-ea"/>
            </a:endParaRPr>
          </a:p>
          <a:p>
            <a:pPr marL="152400" lvl="0" indent="0" algn="l" rtl="0">
              <a:spcBef>
                <a:spcPts val="0"/>
              </a:spcBef>
              <a:spcAft>
                <a:spcPts val="0"/>
              </a:spcAft>
              <a:buClr>
                <a:schemeClr val="dk1"/>
              </a:buClr>
              <a:buSzPts val="1200"/>
              <a:buFont typeface="Crimson Pro"/>
              <a:buNone/>
            </a:pPr>
            <a:r>
              <a:rPr lang="en-US" sz="2000" dirty="0">
                <a:solidFill>
                  <a:schemeClr val="hlink"/>
                </a:solidFill>
                <a:uFill>
                  <a:noFill/>
                </a:uFill>
                <a:sym typeface="+mn-ea"/>
              </a:rPr>
              <a:t>    hotels as compared to resort hotels. </a:t>
            </a:r>
            <a:endParaRPr lang="en-US" sz="2000" dirty="0">
              <a:solidFill>
                <a:schemeClr val="hlink"/>
              </a:solidFill>
              <a:uFill>
                <a:noFill/>
              </a:uFill>
            </a:endParaRPr>
          </a:p>
          <a:p>
            <a:endParaRPr lang="en-US" sz="2000" dirty="0">
              <a:solidFill>
                <a:schemeClr val="hlink"/>
              </a:solidFill>
              <a:uFill>
                <a:noFill/>
              </a:uFill>
            </a:endParaRPr>
          </a:p>
        </p:txBody>
      </p:sp>
      <p:sp>
        <p:nvSpPr>
          <p:cNvPr id="6" name="Text Box 5"/>
          <p:cNvSpPr txBox="1"/>
          <p:nvPr/>
        </p:nvSpPr>
        <p:spPr>
          <a:xfrm>
            <a:off x="7162800" y="1727200"/>
            <a:ext cx="4758055" cy="3281680"/>
          </a:xfrm>
          <a:prstGeom prst="rect">
            <a:avLst/>
          </a:prstGeom>
          <a:noFill/>
        </p:spPr>
        <p:txBody>
          <a:bodyPr wrap="square" rtlCol="0">
            <a:noAutofit/>
          </a:bodyPr>
          <a:p>
            <a:endParaRPr lang="en-US"/>
          </a:p>
        </p:txBody>
      </p:sp>
      <p:graphicFrame>
        <p:nvGraphicFramePr>
          <p:cNvPr id="7" name="Object 6"/>
          <p:cNvGraphicFramePr/>
          <p:nvPr/>
        </p:nvGraphicFramePr>
        <p:xfrm>
          <a:off x="7039610" y="1850390"/>
          <a:ext cx="4286250" cy="2913380"/>
        </p:xfrm>
        <a:graphic>
          <a:graphicData uri="http://schemas.openxmlformats.org/presentationml/2006/ole">
            <mc:AlternateContent xmlns:mc="http://schemas.openxmlformats.org/markup-compatibility/2006">
              <mc:Choice xmlns:v="urn:schemas-microsoft-com:vml" Requires="v">
                <p:oleObj spid="_x0000_s8" name="" r:id="rId1" imgW="3962400" imgH="2910840" progId="Paint.Picture">
                  <p:embed/>
                </p:oleObj>
              </mc:Choice>
              <mc:Fallback>
                <p:oleObj name="" r:id="rId1" imgW="3962400" imgH="2910840" progId="Paint.Picture">
                  <p:embed/>
                  <p:pic>
                    <p:nvPicPr>
                      <p:cNvPr id="0" name="Picture 4"/>
                      <p:cNvPicPr/>
                      <p:nvPr/>
                    </p:nvPicPr>
                    <p:blipFill>
                      <a:blip r:embed="rId2"/>
                      <a:stretch>
                        <a:fillRect/>
                      </a:stretch>
                    </p:blipFill>
                    <p:spPr>
                      <a:xfrm>
                        <a:off x="7039610" y="1850390"/>
                        <a:ext cx="4286250" cy="2913380"/>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929640"/>
          </a:xfrm>
        </p:spPr>
        <p:txBody>
          <a:bodyPr/>
          <a:p>
            <a:pPr algn="ctr"/>
            <a:br>
              <a:rPr lang="en-GB" sz="3200" dirty="0">
                <a:solidFill>
                  <a:srgbClr val="FF0000"/>
                </a:solidFill>
                <a:effectLst/>
                <a:latin typeface="Cooper Black" panose="0208090404030B020404" pitchFamily="18" charset="0"/>
                <a:sym typeface="+mn-ea"/>
              </a:rPr>
            </a:br>
            <a:r>
              <a:rPr lang="en-US" altLang="en-GB" sz="3200" dirty="0">
                <a:solidFill>
                  <a:srgbClr val="FF0000"/>
                </a:solidFill>
                <a:effectLst/>
                <a:latin typeface="Cooper Black" panose="0208090404030B020404" pitchFamily="18" charset="0"/>
                <a:sym typeface="+mn-ea"/>
              </a:rPr>
              <a:t>Booking Status Of Guests</a:t>
            </a:r>
            <a:endParaRPr lang="en-US" altLang="en-GB" sz="3200" dirty="0">
              <a:solidFill>
                <a:srgbClr val="FF0000"/>
              </a:solidFill>
              <a:effectLst/>
              <a:latin typeface="Cooper Black" panose="0208090404030B020404" pitchFamily="18" charset="0"/>
              <a:sym typeface="+mn-ea"/>
            </a:endParaRPr>
          </a:p>
        </p:txBody>
      </p:sp>
      <p:sp>
        <p:nvSpPr>
          <p:cNvPr id="3" name="Content Placeholder 2"/>
          <p:cNvSpPr>
            <a:spLocks noGrp="1"/>
          </p:cNvSpPr>
          <p:nvPr>
            <p:ph idx="1"/>
          </p:nvPr>
        </p:nvSpPr>
        <p:spPr>
          <a:xfrm>
            <a:off x="609600" y="2091055"/>
            <a:ext cx="6458585" cy="4036695"/>
          </a:xfrm>
        </p:spPr>
        <p:txBody>
          <a:bodyPr/>
          <a:p>
            <a:r>
              <a:rPr lang="en-US" sz="2000" dirty="0">
                <a:solidFill>
                  <a:schemeClr val="hlink"/>
                </a:solidFill>
                <a:uFill>
                  <a:noFill/>
                </a:uFill>
                <a:sym typeface="+mn-ea"/>
              </a:rPr>
              <a:t>Based on the Pie chart, we can say  out of all the bookings, </a:t>
            </a:r>
            <a:r>
              <a:rPr lang="en-US" sz="2000" b="1" dirty="0">
                <a:solidFill>
                  <a:schemeClr val="hlink"/>
                </a:solidFill>
                <a:uFill>
                  <a:noFill/>
                </a:uFill>
                <a:sym typeface="+mn-ea"/>
              </a:rPr>
              <a:t>72.51%</a:t>
            </a:r>
            <a:r>
              <a:rPr lang="en-US" sz="2000" dirty="0">
                <a:solidFill>
                  <a:schemeClr val="hlink"/>
                </a:solidFill>
                <a:uFill>
                  <a:noFill/>
                </a:uFill>
                <a:sym typeface="+mn-ea"/>
              </a:rPr>
              <a:t> of guests Checked-Out, </a:t>
            </a:r>
            <a:r>
              <a:rPr lang="en-US" sz="2000" b="1" dirty="0">
                <a:solidFill>
                  <a:schemeClr val="hlink"/>
                </a:solidFill>
                <a:uFill>
                  <a:noFill/>
                </a:uFill>
                <a:sym typeface="+mn-ea"/>
              </a:rPr>
              <a:t>26.33%</a:t>
            </a:r>
            <a:r>
              <a:rPr lang="en-US" sz="2000" dirty="0">
                <a:solidFill>
                  <a:schemeClr val="hlink"/>
                </a:solidFill>
                <a:uFill>
                  <a:noFill/>
                </a:uFill>
                <a:sym typeface="+mn-ea"/>
              </a:rPr>
              <a:t> of guests Cancelled the booking, while only a </a:t>
            </a:r>
            <a:r>
              <a:rPr lang="en-US" sz="2000" b="1" dirty="0">
                <a:solidFill>
                  <a:schemeClr val="hlink"/>
                </a:solidFill>
                <a:uFill>
                  <a:noFill/>
                </a:uFill>
                <a:sym typeface="+mn-ea"/>
              </a:rPr>
              <a:t>1.13%</a:t>
            </a:r>
            <a:r>
              <a:rPr lang="en-US" sz="2000" dirty="0">
                <a:solidFill>
                  <a:schemeClr val="hlink"/>
                </a:solidFill>
                <a:uFill>
                  <a:noFill/>
                </a:uFill>
                <a:sym typeface="+mn-ea"/>
              </a:rPr>
              <a:t> of guests, were a No-Show.</a:t>
            </a:r>
            <a:endParaRPr lang="en-US" sz="2000" dirty="0">
              <a:solidFill>
                <a:schemeClr val="hlink"/>
              </a:solidFill>
              <a:uFill>
                <a:noFill/>
              </a:uFill>
            </a:endParaRPr>
          </a:p>
          <a:p>
            <a:endParaRPr lang="en-US" sz="2000" dirty="0">
              <a:solidFill>
                <a:schemeClr val="hlink"/>
              </a:solidFill>
              <a:uFill>
                <a:noFill/>
              </a:uFill>
            </a:endParaRPr>
          </a:p>
        </p:txBody>
      </p:sp>
      <p:sp>
        <p:nvSpPr>
          <p:cNvPr id="6" name="Text Box 5"/>
          <p:cNvSpPr txBox="1"/>
          <p:nvPr/>
        </p:nvSpPr>
        <p:spPr>
          <a:xfrm>
            <a:off x="7301865" y="1321435"/>
            <a:ext cx="4662170" cy="3782695"/>
          </a:xfrm>
          <a:prstGeom prst="rect">
            <a:avLst/>
          </a:prstGeom>
          <a:noFill/>
        </p:spPr>
        <p:txBody>
          <a:bodyPr wrap="square" rtlCol="0">
            <a:noAutofit/>
          </a:bodyPr>
          <a:p>
            <a:endParaRPr lang="en-US"/>
          </a:p>
        </p:txBody>
      </p:sp>
      <p:graphicFrame>
        <p:nvGraphicFramePr>
          <p:cNvPr id="7" name="Object 6"/>
          <p:cNvGraphicFramePr/>
          <p:nvPr/>
        </p:nvGraphicFramePr>
        <p:xfrm>
          <a:off x="7376160" y="2013585"/>
          <a:ext cx="4090670" cy="2830830"/>
        </p:xfrm>
        <a:graphic>
          <a:graphicData uri="http://schemas.openxmlformats.org/presentationml/2006/ole">
            <mc:AlternateContent xmlns:mc="http://schemas.openxmlformats.org/markup-compatibility/2006">
              <mc:Choice xmlns:v="urn:schemas-microsoft-com:vml" Requires="v">
                <p:oleObj spid="_x0000_s8" name="" r:id="rId1" imgW="3787140" imgH="2880360" progId="Paint.Picture">
                  <p:embed/>
                </p:oleObj>
              </mc:Choice>
              <mc:Fallback>
                <p:oleObj name="" r:id="rId1" imgW="3787140" imgH="2880360" progId="Paint.Picture">
                  <p:embed/>
                  <p:pic>
                    <p:nvPicPr>
                      <p:cNvPr id="0" name="Picture 4"/>
                      <p:cNvPicPr/>
                      <p:nvPr/>
                    </p:nvPicPr>
                    <p:blipFill>
                      <a:blip r:embed="rId2"/>
                      <a:stretch>
                        <a:fillRect/>
                      </a:stretch>
                    </p:blipFill>
                    <p:spPr>
                      <a:xfrm>
                        <a:off x="7376160" y="2013585"/>
                        <a:ext cx="4090670" cy="283083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b="1">
                <a:solidFill>
                  <a:srgbClr val="FF0000"/>
                </a:solidFill>
                <a:effectLst>
                  <a:outerShdw blurRad="38100" dist="38100" dir="2700000" algn="tl">
                    <a:srgbClr val="000000">
                      <a:alpha val="43137"/>
                    </a:srgbClr>
                  </a:outerShdw>
                </a:effectLst>
                <a:latin typeface="Cooper Black" panose="0208090404030B020404" pitchFamily="18" charset="0"/>
                <a:cs typeface="Cooper Black" panose="0208090404030B020404" pitchFamily="18" charset="0"/>
              </a:rPr>
              <a:t>Month with Total No of Guests</a:t>
            </a:r>
            <a:endParaRPr lang="en-US" sz="3200" b="1">
              <a:solidFill>
                <a:srgbClr val="FF0000"/>
              </a:solidFill>
              <a:effectLst>
                <a:outerShdw blurRad="38100" dist="38100" dir="2700000" algn="tl">
                  <a:srgbClr val="000000">
                    <a:alpha val="43137"/>
                  </a:srgbClr>
                </a:outerShdw>
              </a:effectLst>
              <a:latin typeface="Cooper Black" panose="0208090404030B020404" pitchFamily="18" charset="0"/>
              <a:cs typeface="Cooper Black" panose="0208090404030B020404" pitchFamily="18" charset="0"/>
            </a:endParaRPr>
          </a:p>
        </p:txBody>
      </p:sp>
      <p:graphicFrame>
        <p:nvGraphicFramePr>
          <p:cNvPr id="4" name="Content Placeholder 3"/>
          <p:cNvGraphicFramePr>
            <a:graphicFrameLocks noChangeAspect="1"/>
          </p:cNvGraphicFramePr>
          <p:nvPr>
            <p:ph idx="1"/>
          </p:nvPr>
        </p:nvGraphicFramePr>
        <p:xfrm>
          <a:off x="6494780" y="1707515"/>
          <a:ext cx="5530215" cy="3296920"/>
        </p:xfrm>
        <a:graphic>
          <a:graphicData uri="http://schemas.openxmlformats.org/presentationml/2006/ole">
            <mc:AlternateContent xmlns:mc="http://schemas.openxmlformats.org/markup-compatibility/2006">
              <mc:Choice xmlns:v="urn:schemas-microsoft-com:vml" Requires="v">
                <p:oleObj spid="_x0000_s5" name="" r:id="rId1" imgW="3825240" imgH="2651760" progId="Paint.Picture">
                  <p:embed/>
                </p:oleObj>
              </mc:Choice>
              <mc:Fallback>
                <p:oleObj name="" r:id="rId1" imgW="3825240" imgH="2651760" progId="Paint.Picture">
                  <p:embed/>
                  <p:pic>
                    <p:nvPicPr>
                      <p:cNvPr id="0" name="Picture 4"/>
                      <p:cNvPicPr/>
                      <p:nvPr/>
                    </p:nvPicPr>
                    <p:blipFill>
                      <a:blip r:embed="rId2"/>
                      <a:stretch>
                        <a:fillRect/>
                      </a:stretch>
                    </p:blipFill>
                    <p:spPr>
                      <a:xfrm>
                        <a:off x="6494780" y="1707515"/>
                        <a:ext cx="5530215" cy="3296920"/>
                      </a:xfrm>
                      <a:prstGeom prst="rect">
                        <a:avLst/>
                      </a:prstGeom>
                    </p:spPr>
                  </p:pic>
                </p:oleObj>
              </mc:Fallback>
            </mc:AlternateContent>
          </a:graphicData>
        </a:graphic>
      </p:graphicFrame>
      <p:sp>
        <p:nvSpPr>
          <p:cNvPr id="6" name="Text Box 5"/>
          <p:cNvSpPr txBox="1"/>
          <p:nvPr/>
        </p:nvSpPr>
        <p:spPr>
          <a:xfrm>
            <a:off x="800100" y="1446530"/>
            <a:ext cx="5694045" cy="3714750"/>
          </a:xfrm>
          <a:prstGeom prst="rect">
            <a:avLst/>
          </a:prstGeom>
          <a:noFill/>
        </p:spPr>
        <p:txBody>
          <a:bodyPr wrap="square" rtlCol="0">
            <a:noAutofit/>
          </a:bodyPr>
          <a:p>
            <a:pPr marL="285750" indent="-285750">
              <a:buFont typeface="Arial" panose="020B0604020202020204" pitchFamily="34" charset="0"/>
              <a:buChar char="•"/>
            </a:pPr>
            <a:r>
              <a:rPr lang="en-US" altLang="en-US" sz="2000"/>
              <a:t>City Hotel has more guests in most months, especially in August (12.7K) and September (14.7K).</a:t>
            </a:r>
            <a:endParaRPr lang="en-US" altLang="en-US" sz="2000"/>
          </a:p>
          <a:p>
            <a:pPr marL="285750" indent="-285750">
              <a:buFont typeface="Arial" panose="020B0604020202020204" pitchFamily="34" charset="0"/>
              <a:buChar char="•"/>
            </a:pPr>
            <a:r>
              <a:rPr lang="en-US" altLang="en-US" sz="2000"/>
              <a:t>Resort Hotel has fewer guests overall, with the highest in August (9.9K).</a:t>
            </a:r>
            <a:endParaRPr lang="en-US" altLang="en-US" sz="2000"/>
          </a:p>
          <a:p>
            <a:pPr marL="285750" indent="-285750">
              <a:buFont typeface="Arial" panose="020B0604020202020204" pitchFamily="34" charset="0"/>
              <a:buChar char="•"/>
            </a:pPr>
            <a:r>
              <a:rPr lang="en-US" altLang="en-US" sz="2000"/>
              <a:t>Overall, City Hotels are busier than Resort Hotels throughout the year.</a:t>
            </a:r>
            <a:endParaRPr lang="en-US" alt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361315"/>
          </a:xfrm>
        </p:spPr>
        <p:txBody>
          <a:bodyPr/>
          <a:p>
            <a:pPr algn="ctr"/>
            <a:br>
              <a:rPr lang="en-US" sz="3200">
                <a:solidFill>
                  <a:srgbClr val="FF0000"/>
                </a:solidFill>
                <a:latin typeface="Cooper Black" panose="0208090404030B020404" pitchFamily="18" charset="0"/>
                <a:cs typeface="Cooper Black" panose="0208090404030B020404" pitchFamily="18" charset="0"/>
              </a:rPr>
            </a:br>
            <a:br>
              <a:rPr lang="en-US" sz="3200">
                <a:solidFill>
                  <a:srgbClr val="FF0000"/>
                </a:solidFill>
                <a:latin typeface="Cooper Black" panose="0208090404030B020404" pitchFamily="18" charset="0"/>
                <a:cs typeface="Cooper Black" panose="0208090404030B020404" pitchFamily="18" charset="0"/>
              </a:rPr>
            </a:br>
            <a:r>
              <a:rPr lang="en-IN" altLang="en-US" sz="3200">
                <a:solidFill>
                  <a:srgbClr val="FF0000"/>
                </a:solidFill>
                <a:latin typeface="Cooper Black" panose="0208090404030B020404" pitchFamily="18" charset="0"/>
                <a:cs typeface="Cooper Black" panose="0208090404030B020404" pitchFamily="18" charset="0"/>
              </a:rPr>
              <a:t>Total Waiting List By Year And H</a:t>
            </a:r>
            <a:r>
              <a:rPr lang="en-US" altLang="en-IN" sz="3200">
                <a:solidFill>
                  <a:srgbClr val="FF0000"/>
                </a:solidFill>
                <a:latin typeface="Cooper Black" panose="0208090404030B020404" pitchFamily="18" charset="0"/>
                <a:cs typeface="Cooper Black" panose="0208090404030B020404" pitchFamily="18" charset="0"/>
              </a:rPr>
              <a:t>otel</a:t>
            </a:r>
            <a:endParaRPr lang="en-US" altLang="en-IN" sz="3200">
              <a:solidFill>
                <a:srgbClr val="FF0000"/>
              </a:solidFill>
              <a:latin typeface="Cooper Black" panose="0208090404030B020404" pitchFamily="18" charset="0"/>
              <a:cs typeface="Cooper Black" panose="0208090404030B020404" pitchFamily="18" charset="0"/>
            </a:endParaRPr>
          </a:p>
        </p:txBody>
      </p:sp>
      <p:graphicFrame>
        <p:nvGraphicFramePr>
          <p:cNvPr id="4" name="Content Placeholder 3"/>
          <p:cNvGraphicFramePr>
            <a:graphicFrameLocks noChangeAspect="1"/>
          </p:cNvGraphicFramePr>
          <p:nvPr>
            <p:ph idx="1"/>
          </p:nvPr>
        </p:nvGraphicFramePr>
        <p:xfrm>
          <a:off x="7461250" y="1870075"/>
          <a:ext cx="4417695" cy="3329940"/>
        </p:xfrm>
        <a:graphic>
          <a:graphicData uri="http://schemas.openxmlformats.org/presentationml/2006/ole">
            <mc:AlternateContent xmlns:mc="http://schemas.openxmlformats.org/markup-compatibility/2006">
              <mc:Choice xmlns:v="urn:schemas-microsoft-com:vml" Requires="v">
                <p:oleObj spid="_x0000_s5" name="" r:id="rId1" imgW="3482340" imgH="3329940" progId="Paint.Picture">
                  <p:embed/>
                </p:oleObj>
              </mc:Choice>
              <mc:Fallback>
                <p:oleObj name="" r:id="rId1" imgW="3482340" imgH="3329940" progId="Paint.Picture">
                  <p:embed/>
                  <p:pic>
                    <p:nvPicPr>
                      <p:cNvPr id="0" name="Picture 4"/>
                      <p:cNvPicPr/>
                      <p:nvPr/>
                    </p:nvPicPr>
                    <p:blipFill>
                      <a:blip r:embed="rId2"/>
                      <a:stretch>
                        <a:fillRect/>
                      </a:stretch>
                    </p:blipFill>
                    <p:spPr>
                      <a:xfrm>
                        <a:off x="7461250" y="1870075"/>
                        <a:ext cx="4417695" cy="3329940"/>
                      </a:xfrm>
                      <a:prstGeom prst="rect">
                        <a:avLst/>
                      </a:prstGeom>
                    </p:spPr>
                  </p:pic>
                </p:oleObj>
              </mc:Fallback>
            </mc:AlternateContent>
          </a:graphicData>
        </a:graphic>
      </p:graphicFrame>
      <p:sp>
        <p:nvSpPr>
          <p:cNvPr id="3" name="Text Box 2"/>
          <p:cNvSpPr txBox="1"/>
          <p:nvPr/>
        </p:nvSpPr>
        <p:spPr>
          <a:xfrm>
            <a:off x="691515" y="1681480"/>
            <a:ext cx="6506845" cy="3518535"/>
          </a:xfrm>
          <a:prstGeom prst="rect">
            <a:avLst/>
          </a:prstGeom>
        </p:spPr>
        <p:txBody>
          <a:bodyPr wrap="square">
            <a:noAutofit/>
          </a:bodyPr>
          <a:p>
            <a:pPr marL="285750" indent="-285750">
              <a:buFont typeface="Arial" panose="020B0604020202020204" pitchFamily="34" charset="0"/>
              <a:buChar char="•"/>
            </a:pPr>
            <a:r>
              <a:rPr lang="en-US" sz="2000"/>
              <a:t>This Clustered column chart ,t</a:t>
            </a:r>
            <a:r>
              <a:rPr sz="2000"/>
              <a:t>he chart shows the total number of waiting list days for City Hotel and Resort Hotel from 2015 to 2017.</a:t>
            </a:r>
            <a:endParaRPr sz="2000"/>
          </a:p>
          <a:p>
            <a:pPr marL="285750" indent="-285750">
              <a:buFont typeface="Arial" panose="020B0604020202020204" pitchFamily="34" charset="0"/>
              <a:buChar char="•"/>
            </a:pPr>
            <a:r>
              <a:rPr sz="2000"/>
              <a:t>In 2015, City Hotel had 10K days, and Resort Hotel had 3K days on the waiting list.</a:t>
            </a:r>
            <a:endParaRPr sz="2000"/>
          </a:p>
          <a:p>
            <a:pPr marL="285750" indent="-285750">
              <a:buFont typeface="Arial" panose="020B0604020202020204" pitchFamily="34" charset="0"/>
              <a:buChar char="•"/>
            </a:pPr>
            <a:r>
              <a:rPr sz="2000"/>
              <a:t>In 2016, City Hotel had the highest waiting list with 39K days, and Resort Hotel had 4K days.</a:t>
            </a:r>
            <a:endParaRPr sz="2000"/>
          </a:p>
          <a:p>
            <a:pPr marL="285750" indent="-285750">
              <a:buFont typeface="Arial" panose="020B0604020202020204" pitchFamily="34" charset="0"/>
              <a:buChar char="•"/>
            </a:pPr>
            <a:r>
              <a:rPr sz="2000"/>
              <a:t>In 2017, City Hotel had 6K days, and Resort Hotel had 4K days.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GB" sz="3200" dirty="0">
                <a:solidFill>
                  <a:srgbClr val="FF0000"/>
                </a:solidFill>
                <a:latin typeface="Cooper Black" panose="0208090404030B020404" pitchFamily="18" charset="0"/>
                <a:sym typeface="+mn-ea"/>
              </a:rPr>
            </a:br>
            <a:r>
              <a:rPr lang="en-IN" altLang="en-GB" sz="3200" dirty="0">
                <a:solidFill>
                  <a:srgbClr val="FF0000"/>
                </a:solidFill>
                <a:latin typeface="Cooper Black" panose="0208090404030B020404" pitchFamily="18" charset="0"/>
                <a:sym typeface="+mn-ea"/>
              </a:rPr>
              <a:t>Proportion Of Repeated Guests</a:t>
            </a:r>
            <a:r>
              <a:rPr lang="en-GB" sz="3200" dirty="0">
                <a:solidFill>
                  <a:srgbClr val="FF0000"/>
                </a:solidFill>
                <a:latin typeface="Cooper Black" panose="0208090404030B020404" pitchFamily="18" charset="0"/>
                <a:sym typeface="+mn-ea"/>
              </a:rPr>
              <a:t> </a:t>
            </a:r>
            <a:endParaRPr lang="en-GB" sz="32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a:xfrm>
            <a:off x="609600" y="1733550"/>
            <a:ext cx="5486400" cy="4394200"/>
          </a:xfrm>
        </p:spPr>
        <p:txBody>
          <a:bodyPr/>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Based on the Donut chart, only </a:t>
            </a:r>
            <a:r>
              <a:rPr lang="en-US" sz="2000" b="1" dirty="0">
                <a:solidFill>
                  <a:schemeClr val="hlink"/>
                </a:solidFill>
                <a:uFill>
                  <a:noFill/>
                </a:uFill>
                <a:sym typeface="+mn-ea"/>
              </a:rPr>
              <a:t>3.76% </a:t>
            </a:r>
            <a:r>
              <a:rPr lang="en-US" sz="2000" dirty="0">
                <a:solidFill>
                  <a:schemeClr val="hlink"/>
                </a:solidFill>
                <a:uFill>
                  <a:noFill/>
                </a:uFill>
                <a:sym typeface="+mn-ea"/>
              </a:rPr>
              <a:t>guest visits repeat.</a:t>
            </a:r>
            <a:endParaRPr lang="en-US" sz="20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Based on this observation, If hotels offers some discount coupons to guest it will help them to increase proportion of repeated guest.</a:t>
            </a:r>
            <a:endParaRPr lang="en-US" sz="2000" dirty="0">
              <a:solidFill>
                <a:schemeClr val="hlink"/>
              </a:solidFill>
              <a:uFill>
                <a:noFill/>
              </a:uFill>
            </a:endParaRPr>
          </a:p>
          <a:p>
            <a:endParaRPr lang="en-US" sz="2000" dirty="0">
              <a:solidFill>
                <a:schemeClr val="hlink"/>
              </a:solidFill>
              <a:uFill>
                <a:noFill/>
              </a:uFill>
            </a:endParaRPr>
          </a:p>
        </p:txBody>
      </p:sp>
      <p:sp>
        <p:nvSpPr>
          <p:cNvPr id="4" name="Text Box 3"/>
          <p:cNvSpPr txBox="1"/>
          <p:nvPr/>
        </p:nvSpPr>
        <p:spPr>
          <a:xfrm>
            <a:off x="6851650" y="922655"/>
            <a:ext cx="4375150" cy="4133850"/>
          </a:xfrm>
          <a:prstGeom prst="rect">
            <a:avLst/>
          </a:prstGeom>
          <a:noFill/>
        </p:spPr>
        <p:txBody>
          <a:bodyPr wrap="square" rtlCol="0">
            <a:noAutofit/>
          </a:bodyPr>
          <a:p>
            <a:endParaRPr lang="en-US"/>
          </a:p>
        </p:txBody>
      </p:sp>
      <p:graphicFrame>
        <p:nvGraphicFramePr>
          <p:cNvPr id="7" name="Object 6"/>
          <p:cNvGraphicFramePr/>
          <p:nvPr/>
        </p:nvGraphicFramePr>
        <p:xfrm>
          <a:off x="6366510" y="1583690"/>
          <a:ext cx="5215890" cy="3330575"/>
        </p:xfrm>
        <a:graphic>
          <a:graphicData uri="http://schemas.openxmlformats.org/presentationml/2006/ole">
            <mc:AlternateContent xmlns:mc="http://schemas.openxmlformats.org/markup-compatibility/2006">
              <mc:Choice xmlns:v="urn:schemas-microsoft-com:vml" Requires="v">
                <p:oleObj spid="_x0000_s8" name="" r:id="rId1" imgW="4434840" imgH="2933700" progId="Paint.Picture">
                  <p:embed/>
                </p:oleObj>
              </mc:Choice>
              <mc:Fallback>
                <p:oleObj name="" r:id="rId1" imgW="4434840" imgH="2933700" progId="Paint.Picture">
                  <p:embed/>
                  <p:pic>
                    <p:nvPicPr>
                      <p:cNvPr id="0" name="Picture 7"/>
                      <p:cNvPicPr/>
                      <p:nvPr/>
                    </p:nvPicPr>
                    <p:blipFill>
                      <a:blip r:embed="rId2"/>
                      <a:stretch>
                        <a:fillRect/>
                      </a:stretch>
                    </p:blipFill>
                    <p:spPr>
                      <a:xfrm>
                        <a:off x="6366510" y="1583690"/>
                        <a:ext cx="5215890" cy="3330575"/>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GB" sz="3200" dirty="0">
                <a:solidFill>
                  <a:srgbClr val="FF0000"/>
                </a:solidFill>
                <a:latin typeface="Cooper Black" panose="0208090404030B020404" pitchFamily="18" charset="0"/>
                <a:sym typeface="+mn-ea"/>
              </a:rPr>
            </a:br>
            <a:r>
              <a:rPr lang="en-IN" altLang="en-GB" sz="3200" dirty="0">
                <a:solidFill>
                  <a:srgbClr val="FF0000"/>
                </a:solidFill>
                <a:latin typeface="Cooper Black" panose="0208090404030B020404" pitchFamily="18" charset="0"/>
                <a:sym typeface="+mn-ea"/>
              </a:rPr>
              <a:t>Mpst Preferred Market Segment</a:t>
            </a:r>
            <a:endParaRPr lang="en-IN" altLang="en-GB" sz="3200" dirty="0">
              <a:solidFill>
                <a:srgbClr val="FF0000"/>
              </a:solidFill>
              <a:latin typeface="Cooper Black" panose="0208090404030B020404" pitchFamily="18" charset="0"/>
              <a:sym typeface="+mn-ea"/>
            </a:endParaRPr>
          </a:p>
        </p:txBody>
      </p:sp>
      <p:graphicFrame>
        <p:nvGraphicFramePr>
          <p:cNvPr id="4" name="Content Placeholder 3"/>
          <p:cNvGraphicFramePr>
            <a:graphicFrameLocks noChangeAspect="1"/>
          </p:cNvGraphicFramePr>
          <p:nvPr>
            <p:ph idx="1"/>
          </p:nvPr>
        </p:nvGraphicFramePr>
        <p:xfrm>
          <a:off x="6834505" y="1397000"/>
          <a:ext cx="4646295" cy="3724910"/>
        </p:xfrm>
        <a:graphic>
          <a:graphicData uri="http://schemas.openxmlformats.org/presentationml/2006/ole">
            <mc:AlternateContent xmlns:mc="http://schemas.openxmlformats.org/markup-compatibility/2006">
              <mc:Choice xmlns:v="urn:schemas-microsoft-com:vml" Requires="v">
                <p:oleObj spid="_x0000_s5" name="" r:id="rId1" imgW="2514600" imgH="2461260" progId="Paint.Picture">
                  <p:embed/>
                </p:oleObj>
              </mc:Choice>
              <mc:Fallback>
                <p:oleObj name="" r:id="rId1" imgW="2514600" imgH="2461260" progId="Paint.Picture">
                  <p:embed/>
                  <p:pic>
                    <p:nvPicPr>
                      <p:cNvPr id="0" name="Picture 4"/>
                      <p:cNvPicPr/>
                      <p:nvPr/>
                    </p:nvPicPr>
                    <p:blipFill>
                      <a:blip r:embed="rId2"/>
                      <a:stretch>
                        <a:fillRect/>
                      </a:stretch>
                    </p:blipFill>
                    <p:spPr>
                      <a:xfrm>
                        <a:off x="6834505" y="1397000"/>
                        <a:ext cx="4646295" cy="3724910"/>
                      </a:xfrm>
                      <a:prstGeom prst="rect">
                        <a:avLst/>
                      </a:prstGeom>
                    </p:spPr>
                  </p:pic>
                </p:oleObj>
              </mc:Fallback>
            </mc:AlternateContent>
          </a:graphicData>
        </a:graphic>
      </p:graphicFrame>
      <p:sp>
        <p:nvSpPr>
          <p:cNvPr id="6" name="Text Box 5"/>
          <p:cNvSpPr txBox="1"/>
          <p:nvPr/>
        </p:nvSpPr>
        <p:spPr>
          <a:xfrm>
            <a:off x="1016000" y="1462405"/>
            <a:ext cx="5080000" cy="3497580"/>
          </a:xfrm>
          <a:prstGeom prst="rect">
            <a:avLst/>
          </a:prstGeom>
        </p:spPr>
        <p:txBody>
          <a:bodyPr>
            <a:noAutofit/>
          </a:bodyPr>
          <a:p>
            <a:pPr marL="342900" indent="-342900">
              <a:buFont typeface="Arial" panose="020B0604020202020204" pitchFamily="34" charset="0"/>
              <a:buChar char="•"/>
            </a:pPr>
            <a:r>
              <a:rPr lang="en-US" sz="2000"/>
              <a:t>Based On the Ribbon Chart </a:t>
            </a:r>
            <a:r>
              <a:rPr sz="2000"/>
              <a:t>Most bookings come from Online Travel Agencies (51.62K), followed by Offline TA/TO (13.89K) and Direct (11.80K).</a:t>
            </a:r>
            <a:endParaRPr sz="2000"/>
          </a:p>
          <a:p>
            <a:pPr marL="342900" indent="-342900">
              <a:buFont typeface="Arial" panose="020B0604020202020204" pitchFamily="34" charset="0"/>
              <a:buChar char="•"/>
            </a:pPr>
            <a:r>
              <a:rPr sz="2000"/>
              <a:t>City Hotel gets more bookings than Resort Hotel in all segments.</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sz="3200" b="1">
                <a:solidFill>
                  <a:srgbClr val="FF0000"/>
                </a:solidFill>
                <a:latin typeface="Cooper Black" panose="0208090404030B020404" pitchFamily="18" charset="0"/>
                <a:cs typeface="Cooper Black" panose="0208090404030B020404" pitchFamily="18" charset="0"/>
              </a:rPr>
              <a:t>Count of Booking ID By Meal and Hotel</a:t>
            </a:r>
            <a:endParaRPr lang="en-IN" altLang="en-US" sz="3200" b="1">
              <a:solidFill>
                <a:srgbClr val="FF0000"/>
              </a:solidFill>
              <a:latin typeface="Cooper Black" panose="0208090404030B020404" pitchFamily="18" charset="0"/>
              <a:cs typeface="Cooper Black" panose="0208090404030B020404" pitchFamily="18" charset="0"/>
            </a:endParaRPr>
          </a:p>
        </p:txBody>
      </p:sp>
      <p:graphicFrame>
        <p:nvGraphicFramePr>
          <p:cNvPr id="4" name="Content Placeholder 3"/>
          <p:cNvGraphicFramePr>
            <a:graphicFrameLocks noChangeAspect="1"/>
          </p:cNvGraphicFramePr>
          <p:nvPr>
            <p:ph idx="1"/>
          </p:nvPr>
        </p:nvGraphicFramePr>
        <p:xfrm>
          <a:off x="6582410" y="1386205"/>
          <a:ext cx="4999355" cy="3505200"/>
        </p:xfrm>
        <a:graphic>
          <a:graphicData uri="http://schemas.openxmlformats.org/presentationml/2006/ole">
            <mc:AlternateContent xmlns:mc="http://schemas.openxmlformats.org/markup-compatibility/2006">
              <mc:Choice xmlns:v="urn:schemas-microsoft-com:vml" Requires="v">
                <p:oleObj spid="_x0000_s5" name="" r:id="rId1" imgW="4754880" imgH="3139440" progId="Paint.Picture">
                  <p:embed/>
                </p:oleObj>
              </mc:Choice>
              <mc:Fallback>
                <p:oleObj name="" r:id="rId1" imgW="4754880" imgH="3139440" progId="Paint.Picture">
                  <p:embed/>
                  <p:pic>
                    <p:nvPicPr>
                      <p:cNvPr id="0" name="Picture 4"/>
                      <p:cNvPicPr/>
                      <p:nvPr/>
                    </p:nvPicPr>
                    <p:blipFill>
                      <a:blip r:embed="rId2"/>
                      <a:stretch>
                        <a:fillRect/>
                      </a:stretch>
                    </p:blipFill>
                    <p:spPr>
                      <a:xfrm>
                        <a:off x="6582410" y="1386205"/>
                        <a:ext cx="4999355" cy="3505200"/>
                      </a:xfrm>
                      <a:prstGeom prst="rect">
                        <a:avLst/>
                      </a:prstGeom>
                    </p:spPr>
                  </p:pic>
                </p:oleObj>
              </mc:Fallback>
            </mc:AlternateContent>
          </a:graphicData>
        </a:graphic>
      </p:graphicFrame>
      <p:sp>
        <p:nvSpPr>
          <p:cNvPr id="6" name="Text Box 5"/>
          <p:cNvSpPr txBox="1"/>
          <p:nvPr/>
        </p:nvSpPr>
        <p:spPr>
          <a:xfrm>
            <a:off x="807085" y="1701800"/>
            <a:ext cx="5080000" cy="2837180"/>
          </a:xfrm>
          <a:prstGeom prst="rect">
            <a:avLst/>
          </a:prstGeom>
        </p:spPr>
        <p:txBody>
          <a:bodyPr>
            <a:noAutofit/>
          </a:bodyPr>
          <a:p>
            <a:pPr indent="0">
              <a:buFont typeface="Arial" panose="020B0604020202020204" pitchFamily="34" charset="0"/>
              <a:buNone/>
            </a:pPr>
            <a:endParaRPr sz="2000"/>
          </a:p>
          <a:p>
            <a:pPr marL="285750" indent="-285750">
              <a:buFont typeface="Arial" panose="020B0604020202020204" pitchFamily="34" charset="0"/>
              <a:buChar char="•"/>
            </a:pPr>
            <a:r>
              <a:rPr lang="en-US" sz="2000"/>
              <a:t>Based on the Clustered </a:t>
            </a:r>
            <a:r>
              <a:rPr sz="2000"/>
              <a:t>Bar Chart</a:t>
            </a:r>
            <a:endParaRPr sz="2000"/>
          </a:p>
          <a:p>
            <a:pPr marL="285750" indent="-285750">
              <a:buFont typeface="Arial" panose="020B0604020202020204" pitchFamily="34" charset="0"/>
              <a:buChar char="•"/>
            </a:pPr>
            <a:r>
              <a:rPr sz="2000"/>
              <a:t>BB meal is most preferred — 41K (City Hotel) and 27K (Resort Hotel).</a:t>
            </a:r>
            <a:endParaRPr sz="2000"/>
          </a:p>
          <a:p>
            <a:pPr marL="285750" indent="-285750">
              <a:buFont typeface="Arial" panose="020B0604020202020204" pitchFamily="34" charset="0"/>
              <a:buChar char="•"/>
            </a:pPr>
            <a:r>
              <a:rPr sz="2000"/>
              <a:t>Other meals like SC and HB have fewer bookings, while FB and Undefined have almost none.</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b="1">
                <a:solidFill>
                  <a:schemeClr val="tx1"/>
                </a:solidFill>
                <a:effectLst>
                  <a:outerShdw blurRad="38100" dist="19050" dir="2700000" algn="tl" rotWithShape="0">
                    <a:schemeClr val="dk1">
                      <a:alpha val="40000"/>
                    </a:schemeClr>
                  </a:outerShdw>
                </a:effectLst>
              </a:rPr>
              <a:t>DASHBOARD OVERVIEW</a:t>
            </a:r>
            <a:endParaRPr lang="en-US" sz="3200" b="1">
              <a:solidFill>
                <a:schemeClr val="tx1"/>
              </a:solidFill>
              <a:effectLst>
                <a:outerShdw blurRad="38100" dist="19050" dir="2700000" algn="tl" rotWithShape="0">
                  <a:schemeClr val="dk1">
                    <a:alpha val="40000"/>
                  </a:schemeClr>
                </a:outerShdw>
              </a:effectLst>
            </a:endParaRPr>
          </a:p>
        </p:txBody>
      </p:sp>
      <p:graphicFrame>
        <p:nvGraphicFramePr>
          <p:cNvPr id="4" name="Content Placeholder 3"/>
          <p:cNvGraphicFramePr>
            <a:graphicFrameLocks noChangeAspect="1"/>
          </p:cNvGraphicFramePr>
          <p:nvPr>
            <p:ph idx="1"/>
          </p:nvPr>
        </p:nvGraphicFramePr>
        <p:xfrm>
          <a:off x="233680" y="915035"/>
          <a:ext cx="11510645" cy="5942965"/>
        </p:xfrm>
        <a:graphic>
          <a:graphicData uri="http://schemas.openxmlformats.org/presentationml/2006/ole">
            <mc:AlternateContent xmlns:mc="http://schemas.openxmlformats.org/markup-compatibility/2006">
              <mc:Choice xmlns:v="urn:schemas-microsoft-com:vml" Requires="v">
                <p:oleObj spid="_x0000_s5" name="" r:id="rId1" imgW="7947660" imgH="4442460" progId="Paint.Picture">
                  <p:embed/>
                </p:oleObj>
              </mc:Choice>
              <mc:Fallback>
                <p:oleObj name="" r:id="rId1" imgW="7947660" imgH="4442460" progId="Paint.Picture">
                  <p:embed/>
                  <p:pic>
                    <p:nvPicPr>
                      <p:cNvPr id="0" name="Picture 4"/>
                      <p:cNvPicPr/>
                      <p:nvPr/>
                    </p:nvPicPr>
                    <p:blipFill>
                      <a:blip r:embed="rId2"/>
                      <a:stretch>
                        <a:fillRect/>
                      </a:stretch>
                    </p:blipFill>
                    <p:spPr>
                      <a:xfrm>
                        <a:off x="233680" y="915035"/>
                        <a:ext cx="11510645" cy="5942965"/>
                      </a:xfrm>
                      <a:prstGeom prst="rect">
                        <a:avLst/>
                      </a:prstGeom>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b="1" dirty="0" smtClean="0">
                <a:solidFill>
                  <a:schemeClr val="accent1"/>
                </a:solidFill>
                <a:effectLst>
                  <a:outerShdw blurRad="38100" dist="25400" dir="5400000" algn="ctr" rotWithShape="0">
                    <a:srgbClr val="6E747A">
                      <a:alpha val="43000"/>
                    </a:srgbClr>
                  </a:outerShdw>
                </a:effectLst>
                <a:latin typeface="Cooper Black" panose="0208090404030B020404" pitchFamily="18" charset="0"/>
                <a:cs typeface="Cooper Black" panose="0208090404030B020404" pitchFamily="18" charset="0"/>
                <a:sym typeface="+mn-ea"/>
              </a:rPr>
              <a:t>Table of Contents</a:t>
            </a:r>
            <a:endParaRPr lang="en-US" sz="3200" b="1" dirty="0" smtClean="0">
              <a:solidFill>
                <a:schemeClr val="accent1"/>
              </a:solidFill>
              <a:effectLst>
                <a:outerShdw blurRad="38100" dist="25400" dir="5400000" algn="ctr" rotWithShape="0">
                  <a:srgbClr val="6E747A">
                    <a:alpha val="43000"/>
                  </a:srgbClr>
                </a:outerShdw>
              </a:effectLst>
              <a:latin typeface="Cooper Black" panose="0208090404030B020404" pitchFamily="18" charset="0"/>
              <a:cs typeface="Cooper Black" panose="0208090404030B020404" pitchFamily="18" charset="0"/>
              <a:sym typeface="+mn-ea"/>
            </a:endParaRPr>
          </a:p>
        </p:txBody>
      </p:sp>
      <p:sp>
        <p:nvSpPr>
          <p:cNvPr id="3" name="Content Placeholder 2"/>
          <p:cNvSpPr>
            <a:spLocks noGrp="1"/>
          </p:cNvSpPr>
          <p:nvPr>
            <p:ph idx="1"/>
          </p:nvPr>
        </p:nvSpPr>
        <p:spPr/>
        <p:txBody>
          <a:bodyPr/>
          <a:p>
            <a:r>
              <a:rPr lang="en-IN" altLang="en-US" sz="2400"/>
              <a:t>Project Summary</a:t>
            </a:r>
            <a:endParaRPr lang="en-IN" altLang="en-US" sz="2400"/>
          </a:p>
          <a:p>
            <a:r>
              <a:rPr lang="en-IN" altLang="en-US" sz="2400"/>
              <a:t>Analysing Data</a:t>
            </a:r>
            <a:endParaRPr lang="en-IN" altLang="en-US" sz="2400"/>
          </a:p>
          <a:p>
            <a:r>
              <a:rPr lang="en-IN" altLang="en-US" sz="2400"/>
              <a:t>Expected Outcomes</a:t>
            </a:r>
            <a:endParaRPr lang="en-IN" altLang="en-US" sz="2400"/>
          </a:p>
          <a:p>
            <a:r>
              <a:rPr lang="en-IN" altLang="en-US" sz="2400"/>
              <a:t>About Data</a:t>
            </a:r>
            <a:endParaRPr lang="en-IN" altLang="en-US" sz="2400"/>
          </a:p>
          <a:p>
            <a:r>
              <a:rPr lang="en-IN" altLang="en-US" sz="2400"/>
              <a:t>Problem Statement</a:t>
            </a:r>
            <a:endParaRPr lang="en-IN" altLang="en-US" sz="2400"/>
          </a:p>
          <a:p>
            <a:r>
              <a:rPr lang="en-IN" altLang="en-US" sz="2400"/>
              <a:t>Data Cleaning</a:t>
            </a:r>
            <a:endParaRPr lang="en-IN" altLang="en-US" sz="2400"/>
          </a:p>
          <a:p>
            <a:r>
              <a:rPr lang="en-IN" altLang="en-US" sz="2400"/>
              <a:t>Data Visulization</a:t>
            </a:r>
            <a:endParaRPr lang="en-IN" altLang="en-US" sz="2400"/>
          </a:p>
          <a:p>
            <a:r>
              <a:rPr lang="en-IN" altLang="en-US" sz="2400"/>
              <a:t>Conclusion</a:t>
            </a:r>
            <a:endParaRPr lang="en-IN"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effectLst>
                  <a:outerShdw blurRad="38100" dist="19050" dir="2700000" algn="tl" rotWithShape="0">
                    <a:schemeClr val="dk1">
                      <a:alpha val="40000"/>
                    </a:schemeClr>
                  </a:outerShdw>
                </a:effectLst>
                <a:sym typeface="+mn-ea"/>
              </a:rPr>
              <a:t>DASHBOARD OVERVIEW</a:t>
            </a:r>
            <a:endParaRPr lang="en-US"/>
          </a:p>
        </p:txBody>
      </p:sp>
      <p:graphicFrame>
        <p:nvGraphicFramePr>
          <p:cNvPr id="5" name="Content Placeholder 4"/>
          <p:cNvGraphicFramePr>
            <a:graphicFrameLocks noChangeAspect="1"/>
          </p:cNvGraphicFramePr>
          <p:nvPr>
            <p:ph idx="1"/>
          </p:nvPr>
        </p:nvGraphicFramePr>
        <p:xfrm>
          <a:off x="335915" y="1210310"/>
          <a:ext cx="11132820" cy="5556885"/>
        </p:xfrm>
        <a:graphic>
          <a:graphicData uri="http://schemas.openxmlformats.org/presentationml/2006/ole">
            <mc:AlternateContent xmlns:mc="http://schemas.openxmlformats.org/markup-compatibility/2006">
              <mc:Choice xmlns:v="urn:schemas-microsoft-com:vml" Requires="v">
                <p:oleObj spid="_x0000_s6" name="" r:id="rId1" imgW="8008620" imgH="4495800" progId="Paint.Picture">
                  <p:embed/>
                </p:oleObj>
              </mc:Choice>
              <mc:Fallback>
                <p:oleObj name="" r:id="rId1" imgW="8008620" imgH="4495800" progId="Paint.Picture">
                  <p:embed/>
                  <p:pic>
                    <p:nvPicPr>
                      <p:cNvPr id="0" name="Picture 5"/>
                      <p:cNvPicPr/>
                      <p:nvPr/>
                    </p:nvPicPr>
                    <p:blipFill>
                      <a:blip r:embed="rId2"/>
                      <a:stretch>
                        <a:fillRect/>
                      </a:stretch>
                    </p:blipFill>
                    <p:spPr>
                      <a:xfrm>
                        <a:off x="335915" y="1210310"/>
                        <a:ext cx="11132820" cy="5556885"/>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160780"/>
          </a:xfrm>
        </p:spPr>
        <p:txBody>
          <a:bodyPr/>
          <a:p>
            <a:pPr algn="ctr"/>
            <a:r>
              <a:rPr lang="en-GB" sz="3200" dirty="0">
                <a:solidFill>
                  <a:srgbClr val="FF0000"/>
                </a:solidFill>
                <a:latin typeface="Cooper Black" panose="0208090404030B020404" pitchFamily="18" charset="0"/>
                <a:sym typeface="+mn-ea"/>
              </a:rPr>
              <a:t>CONCLUSION</a:t>
            </a:r>
            <a:endParaRPr lang="en-GB" sz="32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a:xfrm>
            <a:off x="609600" y="1685925"/>
            <a:ext cx="10046970" cy="4441825"/>
          </a:xfrm>
        </p:spPr>
        <p:txBody>
          <a:bodyPr/>
          <a:p>
            <a:pPr marL="495300" lvl="0" algn="l" rtl="0">
              <a:spcBef>
                <a:spcPts val="0"/>
              </a:spcBef>
              <a:spcAft>
                <a:spcPts val="0"/>
              </a:spcAft>
              <a:buClr>
                <a:schemeClr val="dk1"/>
              </a:buClr>
              <a:buSzPts val="1200"/>
            </a:pPr>
            <a:r>
              <a:rPr lang="en-US" altLang="en-US" sz="2000" dirty="0">
                <a:solidFill>
                  <a:schemeClr val="hlink"/>
                </a:solidFill>
                <a:uFill>
                  <a:noFill/>
                </a:uFill>
              </a:rPr>
              <a:t>City Hotels have  more bookings  than Resort Hotels.</a:t>
            </a:r>
            <a:endParaRPr lang="en-US" altLang="en-US" sz="2000" dirty="0">
              <a:solidFill>
                <a:schemeClr val="hlink"/>
              </a:solidFill>
              <a:uFill>
                <a:noFill/>
              </a:uFill>
            </a:endParaRPr>
          </a:p>
          <a:p>
            <a:pPr marL="495300" lvl="0" algn="l" rtl="0">
              <a:spcBef>
                <a:spcPts val="0"/>
              </a:spcBef>
              <a:spcAft>
                <a:spcPts val="0"/>
              </a:spcAft>
              <a:buClr>
                <a:schemeClr val="dk1"/>
              </a:buClr>
              <a:buSzPts val="1200"/>
            </a:pPr>
            <a:r>
              <a:rPr lang="en-US" altLang="en-US" sz="2000" dirty="0">
                <a:solidFill>
                  <a:schemeClr val="hlink"/>
                </a:solidFill>
                <a:uFill>
                  <a:noFill/>
                </a:uFill>
              </a:rPr>
              <a:t>City Hotels also have  more cancellations.</a:t>
            </a:r>
            <a:endParaRPr lang="en-US" altLang="en-US" sz="2000" dirty="0">
              <a:solidFill>
                <a:schemeClr val="hlink"/>
              </a:solidFill>
              <a:uFill>
                <a:noFill/>
              </a:uFill>
            </a:endParaRPr>
          </a:p>
          <a:p>
            <a:pPr marL="495300" lvl="0" algn="l" rtl="0">
              <a:spcBef>
                <a:spcPts val="0"/>
              </a:spcBef>
              <a:spcAft>
                <a:spcPts val="0"/>
              </a:spcAft>
              <a:buClr>
                <a:schemeClr val="dk1"/>
              </a:buClr>
              <a:buSzPts val="1200"/>
            </a:pPr>
            <a:r>
              <a:rPr lang="en-US" altLang="en-US" sz="2000" dirty="0">
                <a:solidFill>
                  <a:schemeClr val="hlink"/>
                </a:solidFill>
                <a:uFill>
                  <a:noFill/>
                </a:uFill>
              </a:rPr>
              <a:t>They can ncrease repeat guests  with loyalty rewards  and  better service.</a:t>
            </a:r>
            <a:endParaRPr lang="en-US" altLang="en-US" sz="2000" dirty="0">
              <a:solidFill>
                <a:schemeClr val="hlink"/>
              </a:solidFill>
              <a:uFill>
                <a:noFill/>
              </a:uFill>
            </a:endParaRPr>
          </a:p>
          <a:p>
            <a:pPr marL="495300" lvl="0" algn="l" rtl="0">
              <a:spcBef>
                <a:spcPts val="0"/>
              </a:spcBef>
              <a:spcAft>
                <a:spcPts val="0"/>
              </a:spcAft>
              <a:buClr>
                <a:schemeClr val="dk1"/>
              </a:buClr>
              <a:buSzPts val="1200"/>
            </a:pPr>
            <a:r>
              <a:rPr lang="en-US" altLang="en-US" sz="2000" dirty="0">
                <a:solidFill>
                  <a:schemeClr val="hlink"/>
                </a:solidFill>
                <a:uFill>
                  <a:noFill/>
                </a:uFill>
              </a:rPr>
              <a:t>Guests mostly prefer the  BB meal plan.</a:t>
            </a:r>
            <a:endParaRPr lang="en-US" altLang="en-US" sz="2000" dirty="0">
              <a:solidFill>
                <a:schemeClr val="hlink"/>
              </a:solidFill>
              <a:uFill>
                <a:noFill/>
              </a:uFill>
            </a:endParaRPr>
          </a:p>
          <a:p>
            <a:pPr marL="495300" lvl="0" algn="l" rtl="0">
              <a:spcBef>
                <a:spcPts val="0"/>
              </a:spcBef>
              <a:spcAft>
                <a:spcPts val="0"/>
              </a:spcAft>
              <a:buClr>
                <a:schemeClr val="dk1"/>
              </a:buClr>
              <a:buSzPts val="1200"/>
            </a:pPr>
            <a:r>
              <a:rPr lang="en-US" altLang="en-US" sz="2000" dirty="0">
                <a:solidFill>
                  <a:schemeClr val="hlink"/>
                </a:solidFill>
                <a:uFill>
                  <a:noFill/>
                </a:uFill>
              </a:rPr>
              <a:t>Hotels can improve dining options to make guests happier.</a:t>
            </a:r>
            <a:endParaRPr lang="en-US" altLang="en-US" sz="2000" dirty="0">
              <a:solidFill>
                <a:schemeClr val="hlink"/>
              </a:solidFill>
              <a:uFill>
                <a:noFill/>
              </a:uFill>
            </a:endParaRPr>
          </a:p>
          <a:p>
            <a:pPr marL="495300" lvl="0" algn="l" rtl="0">
              <a:spcBef>
                <a:spcPts val="0"/>
              </a:spcBef>
              <a:spcAft>
                <a:spcPts val="0"/>
              </a:spcAft>
              <a:buClr>
                <a:schemeClr val="dk1"/>
              </a:buClr>
              <a:buSzPts val="1200"/>
            </a:pPr>
            <a:r>
              <a:rPr lang="en-US" altLang="en-US" sz="2000" dirty="0">
                <a:solidFill>
                  <a:schemeClr val="hlink"/>
                </a:solidFill>
                <a:uFill>
                  <a:noFill/>
                </a:uFill>
              </a:rPr>
              <a:t>Few guests return , so loyalty programs can help increase repeat stays.</a:t>
            </a:r>
            <a:endParaRPr lang="en-US" altLang="en-US" sz="2000" dirty="0">
              <a:solidFill>
                <a:schemeClr val="hlink"/>
              </a:solidFill>
              <a:uFill>
                <a:noFill/>
              </a:uFill>
            </a:endParaRPr>
          </a:p>
          <a:p>
            <a:pPr marL="495300" lvl="0" algn="l" rtl="0">
              <a:spcBef>
                <a:spcPts val="0"/>
              </a:spcBef>
              <a:spcAft>
                <a:spcPts val="0"/>
              </a:spcAft>
              <a:buClr>
                <a:schemeClr val="dk1"/>
              </a:buClr>
              <a:buSzPts val="1200"/>
            </a:pPr>
            <a:r>
              <a:rPr lang="en-US" altLang="en-US" sz="2000" dirty="0">
                <a:solidFill>
                  <a:schemeClr val="hlink"/>
                </a:solidFill>
                <a:uFill>
                  <a:noFill/>
                </a:uFill>
              </a:rPr>
              <a:t>Any bookings come from agents, so hotels should  build strong partnerships  with them.</a:t>
            </a:r>
            <a:endParaRPr lang="en-US" altLang="en-US" sz="2000" dirty="0">
              <a:solidFill>
                <a:schemeClr val="hlink"/>
              </a:solidFill>
              <a:uFill>
                <a:noFill/>
              </a:uFill>
            </a:endParaRPr>
          </a:p>
          <a:p>
            <a:pPr marL="495300" lvl="0" algn="l" rtl="0">
              <a:spcBef>
                <a:spcPts val="0"/>
              </a:spcBef>
              <a:spcAft>
                <a:spcPts val="0"/>
              </a:spcAft>
              <a:buClr>
                <a:schemeClr val="dk1"/>
              </a:buClr>
              <a:buSzPts val="1200"/>
            </a:pPr>
            <a:r>
              <a:rPr lang="en-US" altLang="en-US" sz="2000" dirty="0">
                <a:solidFill>
                  <a:schemeClr val="hlink"/>
                </a:solidFill>
                <a:uFill>
                  <a:noFill/>
                </a:uFill>
              </a:rPr>
              <a:t>These steps will help hotels  increase revenue, attract more guests, and improve satisfaction.</a:t>
            </a:r>
            <a:endParaRPr lang="en-US" altLang="en-US" sz="2000" dirty="0">
              <a:solidFill>
                <a:schemeClr val="hlink"/>
              </a:solidFill>
              <a:uFill>
                <a:noFill/>
              </a:uFill>
            </a:endParaRPr>
          </a:p>
          <a:p>
            <a:pPr marL="495300" lvl="0" algn="l" rtl="0">
              <a:spcBef>
                <a:spcPts val="0"/>
              </a:spcBef>
              <a:spcAft>
                <a:spcPts val="0"/>
              </a:spcAft>
              <a:buClr>
                <a:schemeClr val="dk1"/>
              </a:buClr>
              <a:buSzPts val="1200"/>
            </a:pPr>
            <a:endParaRPr lang="en-US" altLang="en-US" sz="2000" dirty="0">
              <a:solidFill>
                <a:schemeClr val="hlink"/>
              </a:solidFill>
              <a:uFill>
                <a:noFill/>
              </a:uFill>
            </a:endParaRPr>
          </a:p>
          <a:p>
            <a:endParaRPr lang="en-US" altLang="en-US" sz="2000" dirty="0">
              <a:solidFill>
                <a:schemeClr val="hlink"/>
              </a:solidFill>
              <a:uFill>
                <a:noFill/>
              </a:u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2129790"/>
            <a:ext cx="10972800" cy="3997960"/>
          </a:xfrm>
        </p:spPr>
        <p:txBody>
          <a:bodyPr/>
          <a:p>
            <a:pPr marL="0" indent="0" algn="ctr">
              <a:buNone/>
            </a:pPr>
            <a:r>
              <a:rPr lang="en-GB" sz="8800" dirty="0">
                <a:solidFill>
                  <a:srgbClr val="FF0000"/>
                </a:solidFill>
                <a:latin typeface="Cooper Black" panose="0208090404030B020404" pitchFamily="18" charset="0"/>
                <a:sym typeface="+mn-ea"/>
              </a:rPr>
              <a:t>THANKS</a:t>
            </a:r>
            <a:endParaRPr sz="8800" dirty="0">
              <a:solidFill>
                <a:srgbClr val="FF0000"/>
              </a:solidFill>
              <a:latin typeface="Cooper Black" panose="0208090404030B020404" pitchFamily="18" charset="0"/>
            </a:endParaRPr>
          </a:p>
          <a:p>
            <a:endParaRPr lang="en-US" sz="8800" dirty="0">
              <a:solidFill>
                <a:srgbClr val="FF0000"/>
              </a:solidFill>
              <a:latin typeface="Cooper Black" panose="0208090404030B0204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122045"/>
          </a:xfrm>
        </p:spPr>
        <p:txBody>
          <a:bodyPr/>
          <a:p>
            <a:pPr algn="ctr"/>
            <a:r>
              <a:rPr lang="en-US" altLang="en-IN" b="1" dirty="0">
                <a:solidFill>
                  <a:schemeClr val="accent1"/>
                </a:solidFill>
                <a:effectLst>
                  <a:outerShdw blurRad="38100" dist="25400" dir="5400000" algn="ctr" rotWithShape="0">
                    <a:srgbClr val="6E747A">
                      <a:alpha val="43000"/>
                    </a:srgbClr>
                  </a:outerShdw>
                </a:effectLst>
                <a:latin typeface="Cooper Black" panose="0208090404030B020404" pitchFamily="18" charset="0"/>
                <a:sym typeface="+mn-ea"/>
              </a:rPr>
              <a:t>Project Summary</a:t>
            </a:r>
            <a:endParaRPr lang="en-US" altLang="en-IN" b="1" dirty="0">
              <a:solidFill>
                <a:schemeClr val="accent1"/>
              </a:solidFill>
              <a:effectLst>
                <a:outerShdw blurRad="38100" dist="25400" dir="5400000" algn="ctr" rotWithShape="0">
                  <a:srgbClr val="6E747A">
                    <a:alpha val="43000"/>
                  </a:srgbClr>
                </a:outerShdw>
              </a:effectLst>
              <a:latin typeface="Cooper Black" panose="0208090404030B020404" pitchFamily="18" charset="0"/>
              <a:sym typeface="+mn-ea"/>
            </a:endParaRPr>
          </a:p>
        </p:txBody>
      </p:sp>
      <p:sp>
        <p:nvSpPr>
          <p:cNvPr id="3" name="Content Placeholder 2"/>
          <p:cNvSpPr>
            <a:spLocks noGrp="1"/>
          </p:cNvSpPr>
          <p:nvPr>
            <p:ph idx="1"/>
          </p:nvPr>
        </p:nvSpPr>
        <p:spPr>
          <a:xfrm>
            <a:off x="609600" y="1464945"/>
            <a:ext cx="9728835" cy="4662805"/>
          </a:xfrm>
        </p:spPr>
        <p:txBody>
          <a:bodyPr/>
          <a:p>
            <a:pPr/>
            <a:r>
              <a:rPr lang="en-US" sz="2000" dirty="0">
                <a:sym typeface="+mn-ea"/>
              </a:rPr>
              <a:t>To understand how City Hotel and Resort Hotel performed in 3 years (2015-2017), we studied their business in detail. In this analysis, we looked at how well they worked, how satisfied their customers were, their position in the market, their financial results, and how many rooms they sold. We also reviewed their sales, along with their long-term strategies</a:t>
            </a:r>
            <a:r>
              <a:rPr lang="en-US" sz="2000" dirty="0" smtClean="0">
                <a:sym typeface="+mn-ea"/>
              </a:rPr>
              <a:t>.</a:t>
            </a:r>
            <a:endParaRPr lang="en-US" sz="2000" dirty="0" smtClean="0"/>
          </a:p>
          <a:p>
            <a:endParaRPr lang="en-US" sz="2000" dirty="0"/>
          </a:p>
          <a:p>
            <a:pPr/>
            <a:r>
              <a:rPr lang="en-US" altLang="en-US" sz="2000" dirty="0" smtClean="0"/>
              <a:t>The main goal of this study is to help both hotels improve their service, make more profit and grow better.</a:t>
            </a:r>
            <a:endParaRPr lang="en-US" altLang="en-US" sz="2000" dirty="0" smtClean="0"/>
          </a:p>
          <a:p>
            <a:endParaRPr lang="en-US" altLang="en-US" sz="2000"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748665"/>
          </a:xfrm>
        </p:spPr>
        <p:txBody>
          <a:bodyPr/>
          <a:p>
            <a:pPr algn="ctr"/>
            <a:br>
              <a:rPr lang="en-GB" sz="3200" b="1" dirty="0">
                <a:solidFill>
                  <a:srgbClr val="FF0000"/>
                </a:solidFill>
                <a:effectLst>
                  <a:outerShdw blurRad="38100" dist="25400" dir="5400000" algn="ctr" rotWithShape="0">
                    <a:srgbClr val="6E747A">
                      <a:alpha val="43000"/>
                    </a:srgbClr>
                  </a:outerShdw>
                </a:effectLst>
                <a:latin typeface="Cooper Black" panose="0208090404030B020404" pitchFamily="18" charset="0"/>
                <a:cs typeface="Cooper Black" panose="0208090404030B020404" pitchFamily="18" charset="0"/>
                <a:sym typeface="+mn-ea"/>
              </a:rPr>
            </a:br>
            <a:r>
              <a:rPr lang="en-US" altLang="en-GB" sz="3200" b="1" dirty="0">
                <a:solidFill>
                  <a:srgbClr val="FF0000"/>
                </a:solidFill>
                <a:effectLst>
                  <a:outerShdw blurRad="38100" dist="25400" dir="5400000" algn="ctr" rotWithShape="0">
                    <a:srgbClr val="6E747A">
                      <a:alpha val="43000"/>
                    </a:srgbClr>
                  </a:outerShdw>
                </a:effectLst>
                <a:latin typeface="Cooper Black" panose="0208090404030B020404" pitchFamily="18" charset="0"/>
                <a:cs typeface="Cooper Black" panose="0208090404030B020404" pitchFamily="18" charset="0"/>
                <a:sym typeface="+mn-ea"/>
              </a:rPr>
              <a:t>Problem Statement</a:t>
            </a:r>
            <a:endParaRPr lang="en-US" altLang="en-GB" sz="3200" b="1" dirty="0">
              <a:solidFill>
                <a:srgbClr val="FF0000"/>
              </a:solidFill>
              <a:effectLst>
                <a:outerShdw blurRad="38100" dist="25400" dir="5400000" algn="ctr" rotWithShape="0">
                  <a:srgbClr val="6E747A">
                    <a:alpha val="43000"/>
                  </a:srgbClr>
                </a:outerShdw>
              </a:effectLst>
              <a:latin typeface="Cooper Black" panose="0208090404030B020404" pitchFamily="18" charset="0"/>
              <a:cs typeface="Cooper Black" panose="0208090404030B020404" pitchFamily="18" charset="0"/>
              <a:sym typeface="+mn-ea"/>
            </a:endParaRPr>
          </a:p>
        </p:txBody>
      </p:sp>
      <p:sp>
        <p:nvSpPr>
          <p:cNvPr id="3" name="Content Placeholder 2"/>
          <p:cNvSpPr>
            <a:spLocks noGrp="1"/>
          </p:cNvSpPr>
          <p:nvPr>
            <p:ph idx="1"/>
          </p:nvPr>
        </p:nvSpPr>
        <p:spPr>
          <a:xfrm>
            <a:off x="609600" y="2023745"/>
            <a:ext cx="10972800" cy="4104005"/>
          </a:xfrm>
        </p:spPr>
        <p:txBody>
          <a:bodyPr/>
          <a:p>
            <a:pPr marL="0" indent="0">
              <a:buNone/>
            </a:pPr>
            <a:r>
              <a:rPr lang="en-US" altLang="en-US" sz="2000"/>
              <a:t>Business Questions:</a:t>
            </a:r>
            <a:endParaRPr lang="en-US" altLang="en-US" sz="2000"/>
          </a:p>
          <a:p>
            <a:endParaRPr lang="en-US" altLang="en-US" sz="2000"/>
          </a:p>
          <a:p>
            <a:r>
              <a:rPr lang="en-US" altLang="en-US" sz="2000"/>
              <a:t> Which hotel do guests like the most?</a:t>
            </a:r>
            <a:endParaRPr lang="en-US" altLang="en-US" sz="2000"/>
          </a:p>
          <a:p>
            <a:r>
              <a:rPr lang="en-US" altLang="en-US" sz="2000"/>
              <a:t> Which hotel has the most booking cancellations?</a:t>
            </a:r>
            <a:endParaRPr lang="en-US" altLang="en-US" sz="2000"/>
          </a:p>
          <a:p>
            <a:r>
              <a:rPr lang="en-US" altLang="en-US" sz="2000"/>
              <a:t> In which month do the most guests come?</a:t>
            </a:r>
            <a:endParaRPr lang="en-US" altLang="en-US" sz="2000"/>
          </a:p>
          <a:p>
            <a:endParaRPr lang="en-US" altLang="en-US" sz="2000"/>
          </a:p>
          <a:p>
            <a:pPr marL="0" indent="0">
              <a:buNone/>
            </a:pPr>
            <a:r>
              <a:rPr lang="en-US" altLang="en-US" sz="2000"/>
              <a:t>Goal:</a:t>
            </a:r>
            <a:endParaRPr lang="en-US" altLang="en-US" sz="2000"/>
          </a:p>
          <a:p>
            <a:r>
              <a:rPr lang="en-US" altLang="en-US" sz="2000"/>
              <a:t>To find ideas that help improve booking plans and reduce the number of cancellations.</a:t>
            </a:r>
            <a:endParaRPr lang="en-US" altLang="en-US" sz="2000"/>
          </a:p>
          <a:p>
            <a:endParaRPr lang="en-US" altLang="en-US"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br>
              <a:rPr lang="en-GB" sz="3200" dirty="0">
                <a:solidFill>
                  <a:srgbClr val="FF0000"/>
                </a:solidFill>
                <a:latin typeface="Cooper Black" panose="0208090404030B020404" pitchFamily="18" charset="0"/>
                <a:sym typeface="+mn-ea"/>
              </a:rPr>
            </a:br>
            <a:r>
              <a:rPr lang="en-US" altLang="en-GB" sz="3200" dirty="0">
                <a:solidFill>
                  <a:srgbClr val="FF0000"/>
                </a:solidFill>
                <a:latin typeface="Cooper Black" panose="0208090404030B020404" pitchFamily="18" charset="0"/>
                <a:sym typeface="+mn-ea"/>
              </a:rPr>
              <a:t>Expected Outcomes</a:t>
            </a:r>
            <a:endParaRPr lang="en-US" altLang="en-GB" sz="32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a:xfrm>
            <a:off x="609600" y="1993900"/>
            <a:ext cx="9121140" cy="4133850"/>
          </a:xfrm>
        </p:spPr>
        <p:txBody>
          <a:bodyPr/>
          <a:p>
            <a:pPr marL="514350" indent="-514350">
              <a:buAutoNum type="arabicPeriod"/>
            </a:pPr>
            <a:r>
              <a:rPr lang="en-US" sz="2000" dirty="0">
                <a:cs typeface="+mn-lt"/>
              </a:rPr>
              <a:t>This Project is Expected provide clear insights into hotel booking patterns,customer preferances and revenue performance.</a:t>
            </a:r>
            <a:endParaRPr lang="en-US" sz="2000" dirty="0">
              <a:cs typeface="+mn-lt"/>
            </a:endParaRPr>
          </a:p>
          <a:p>
            <a:pPr marL="514350" indent="-514350">
              <a:buAutoNum type="arabicPeriod"/>
            </a:pPr>
            <a:r>
              <a:rPr lang="en-US" sz="2000" dirty="0">
                <a:cs typeface="+mn-lt"/>
              </a:rPr>
              <a:t>It helps hotels increase occupancy rates, reduce cancellation, make data driven business decision through interactive power BI Dashboard</a:t>
            </a:r>
            <a:endParaRPr sz="2000" dirty="0">
              <a:cs typeface="+mn-lt"/>
            </a:endParaRPr>
          </a:p>
          <a:p>
            <a:pPr marL="514350" indent="-514350">
              <a:buAutoNum type="arabicPeriod"/>
            </a:pPr>
            <a:endParaRPr lang="en-US" sz="2000" dirty="0">
              <a:cs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GB" sz="3200" dirty="0">
                <a:solidFill>
                  <a:srgbClr val="FF0000"/>
                </a:solidFill>
                <a:latin typeface="Cooper Black" panose="0208090404030B020404" pitchFamily="18" charset="0"/>
                <a:sym typeface="+mn-ea"/>
              </a:rPr>
              <a:t>ABOUT</a:t>
            </a:r>
            <a:r>
              <a:rPr lang="en-IN" altLang="en-GB" sz="3200" dirty="0">
                <a:solidFill>
                  <a:srgbClr val="FF0000"/>
                </a:solidFill>
                <a:latin typeface="Cooper Black" panose="0208090404030B020404" pitchFamily="18" charset="0"/>
                <a:sym typeface="+mn-ea"/>
              </a:rPr>
              <a:t> </a:t>
            </a:r>
            <a:r>
              <a:rPr lang="en-GB" sz="3200" dirty="0">
                <a:solidFill>
                  <a:srgbClr val="FF0000"/>
                </a:solidFill>
                <a:latin typeface="Cooper Black" panose="0208090404030B020404" pitchFamily="18" charset="0"/>
                <a:sym typeface="+mn-ea"/>
              </a:rPr>
              <a:t>DATA</a:t>
            </a:r>
            <a:endParaRPr lang="en-GB" sz="32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p:txBody>
          <a:bodyPr/>
          <a:p>
            <a:pPr marL="0" lvl="0" indent="0" algn="l" rtl="0">
              <a:spcBef>
                <a:spcPts val="0"/>
              </a:spcBef>
              <a:spcAft>
                <a:spcPts val="0"/>
              </a:spcAft>
              <a:buNone/>
            </a:pPr>
            <a:r>
              <a:rPr lang="en-CA" sz="2000" b="1" dirty="0">
                <a:solidFill>
                  <a:schemeClr val="tx1">
                    <a:lumMod val="75000"/>
                    <a:lumOff val="25000"/>
                  </a:schemeClr>
                </a:solidFill>
                <a:ea typeface="Federo" panose="02000000000000000000"/>
                <a:cs typeface="+mn-lt"/>
                <a:sym typeface="Federo" panose="02000000000000000000"/>
              </a:rPr>
              <a:t>Booking Information:</a:t>
            </a:r>
            <a:endParaRPr lang="en-CA" sz="2000" dirty="0">
              <a:solidFill>
                <a:schemeClr val="tx1">
                  <a:lumMod val="75000"/>
                  <a:lumOff val="25000"/>
                </a:schemeClr>
              </a:solid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Hotel Type: </a:t>
            </a:r>
            <a:r>
              <a:rPr lang="en-US" sz="2000" dirty="0">
                <a:solidFill>
                  <a:schemeClr val="hlink"/>
                </a:solidFill>
                <a:uFill>
                  <a:noFill/>
                </a:uFill>
                <a:cs typeface="+mn-lt"/>
                <a:sym typeface="+mn-ea"/>
              </a:rPr>
              <a:t>Resort Hotel or City Hotel</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Cancellation Status:</a:t>
            </a:r>
            <a:r>
              <a:rPr lang="en-US" sz="2000" dirty="0">
                <a:solidFill>
                  <a:schemeClr val="hlink"/>
                </a:solidFill>
                <a:uFill>
                  <a:noFill/>
                </a:uFill>
                <a:cs typeface="+mn-lt"/>
                <a:sym typeface="+mn-ea"/>
              </a:rPr>
              <a:t> Booked (0) or Cancelled (1) </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Lead Time: </a:t>
            </a:r>
            <a:r>
              <a:rPr lang="en-US" sz="2000" dirty="0">
                <a:solidFill>
                  <a:schemeClr val="hlink"/>
                </a:solidFill>
                <a:uFill>
                  <a:noFill/>
                </a:uFill>
                <a:cs typeface="+mn-lt"/>
                <a:sym typeface="+mn-ea"/>
              </a:rPr>
              <a:t>Number of days between booking and arrival </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Arrival Details: </a:t>
            </a:r>
            <a:r>
              <a:rPr lang="en-US" sz="2000" dirty="0">
                <a:solidFill>
                  <a:schemeClr val="hlink"/>
                </a:solidFill>
                <a:uFill>
                  <a:noFill/>
                </a:uFill>
                <a:cs typeface="+mn-lt"/>
                <a:sym typeface="+mn-ea"/>
              </a:rPr>
              <a:t>Year, Month, Week Number </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Duration of Stay: </a:t>
            </a:r>
            <a:r>
              <a:rPr lang="en-US" sz="2000" dirty="0">
                <a:solidFill>
                  <a:schemeClr val="hlink"/>
                </a:solidFill>
                <a:uFill>
                  <a:noFill/>
                </a:uFill>
                <a:cs typeface="+mn-lt"/>
                <a:sym typeface="+mn-ea"/>
              </a:rPr>
              <a:t>Stay in weekend nights, Stay in weekdays nights</a:t>
            </a:r>
            <a:endParaRPr lang="en-US" sz="2000" dirty="0">
              <a:solidFill>
                <a:schemeClr val="hlink"/>
              </a:solidFill>
              <a:uFill>
                <a:noFill/>
              </a:uFill>
              <a:cs typeface="+mn-lt"/>
            </a:endParaRPr>
          </a:p>
          <a:p>
            <a:pPr marL="152400" lvl="0" indent="0" algn="l" rtl="0">
              <a:spcBef>
                <a:spcPts val="0"/>
              </a:spcBef>
              <a:spcAft>
                <a:spcPts val="0"/>
              </a:spcAft>
              <a:buClr>
                <a:schemeClr val="dk1"/>
              </a:buClr>
              <a:buSzPts val="1200"/>
              <a:buNone/>
            </a:pPr>
            <a:endParaRPr lang="en-US" sz="2000" dirty="0">
              <a:solidFill>
                <a:schemeClr val="hlink"/>
              </a:solidFill>
              <a:uFill>
                <a:noFill/>
              </a:uFill>
              <a:cs typeface="+mn-lt"/>
            </a:endParaRPr>
          </a:p>
          <a:p>
            <a:pPr marL="0" indent="0">
              <a:buNone/>
            </a:pPr>
            <a:r>
              <a:rPr lang="en-US" sz="2000" b="1" dirty="0">
                <a:solidFill>
                  <a:schemeClr val="tx1">
                    <a:lumMod val="75000"/>
                    <a:lumOff val="25000"/>
                  </a:schemeClr>
                </a:solidFill>
                <a:cs typeface="+mn-lt"/>
                <a:sym typeface="+mn-ea"/>
              </a:rPr>
              <a:t>Guest Details:</a:t>
            </a:r>
            <a:endParaRPr lang="en-US" sz="2000" b="1" dirty="0">
              <a:solidFill>
                <a:schemeClr val="tx1">
                  <a:lumMod val="75000"/>
                  <a:lumOff val="25000"/>
                </a:schemeClr>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Guest Breakdown: </a:t>
            </a:r>
            <a:r>
              <a:rPr lang="en-US" sz="2000" dirty="0">
                <a:solidFill>
                  <a:schemeClr val="hlink"/>
                </a:solidFill>
                <a:uFill>
                  <a:noFill/>
                </a:uFill>
                <a:cs typeface="+mn-lt"/>
                <a:sym typeface="+mn-ea"/>
              </a:rPr>
              <a:t>Adults, Children's  and Babies </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Country of Residence: </a:t>
            </a:r>
            <a:r>
              <a:rPr lang="en-US" sz="2000" dirty="0">
                <a:solidFill>
                  <a:schemeClr val="hlink"/>
                </a:solidFill>
                <a:uFill>
                  <a:noFill/>
                </a:uFill>
                <a:cs typeface="+mn-lt"/>
                <a:sym typeface="+mn-ea"/>
              </a:rPr>
              <a:t>Guest's native land </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Repeated Guest: </a:t>
            </a:r>
            <a:r>
              <a:rPr lang="en-US" sz="2000" dirty="0">
                <a:solidFill>
                  <a:schemeClr val="hlink"/>
                </a:solidFill>
                <a:uFill>
                  <a:noFill/>
                </a:uFill>
                <a:cs typeface="+mn-lt"/>
                <a:sym typeface="+mn-ea"/>
              </a:rPr>
              <a:t>Yes (1) or No (0) </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Meal Choice: </a:t>
            </a:r>
            <a:r>
              <a:rPr lang="en-US" sz="2000" dirty="0">
                <a:solidFill>
                  <a:schemeClr val="hlink"/>
                </a:solidFill>
                <a:uFill>
                  <a:noFill/>
                </a:uFill>
                <a:cs typeface="+mn-lt"/>
                <a:sym typeface="+mn-ea"/>
              </a:rPr>
              <a:t>Meal type reserved</a:t>
            </a:r>
            <a:endParaRPr lang="en-US" altLang="en-US" sz="2000" dirty="0">
              <a:solidFill>
                <a:schemeClr val="hlink"/>
              </a:solidFill>
              <a:uFill>
                <a:noFill/>
              </a:uFill>
              <a:cs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GB" sz="3200" dirty="0">
                <a:solidFill>
                  <a:srgbClr val="FF0000"/>
                </a:solidFill>
                <a:latin typeface="Cooper Black" panose="0208090404030B020404" pitchFamily="18" charset="0"/>
                <a:sym typeface="+mn-ea"/>
              </a:rPr>
              <a:t>ABOUT</a:t>
            </a:r>
            <a:r>
              <a:rPr lang="en-IN" altLang="en-GB" sz="3200" dirty="0">
                <a:solidFill>
                  <a:srgbClr val="FF0000"/>
                </a:solidFill>
                <a:latin typeface="Cooper Black" panose="0208090404030B020404" pitchFamily="18" charset="0"/>
                <a:sym typeface="+mn-ea"/>
              </a:rPr>
              <a:t> </a:t>
            </a:r>
            <a:r>
              <a:rPr lang="en-GB" sz="3200" dirty="0">
                <a:solidFill>
                  <a:srgbClr val="FF0000"/>
                </a:solidFill>
                <a:latin typeface="Cooper Black" panose="0208090404030B020404" pitchFamily="18" charset="0"/>
                <a:sym typeface="+mn-ea"/>
              </a:rPr>
              <a:t>DATA</a:t>
            </a:r>
            <a:endParaRPr lang="en-GB" sz="32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p:txBody>
          <a:bodyPr/>
          <a:p>
            <a:pPr marL="0" lvl="0" indent="0" algn="l" rtl="0">
              <a:spcBef>
                <a:spcPts val="0"/>
              </a:spcBef>
              <a:spcAft>
                <a:spcPts val="0"/>
              </a:spcAft>
              <a:buNone/>
            </a:pPr>
            <a:r>
              <a:rPr lang="en-CA" sz="2000" b="1" dirty="0">
                <a:solidFill>
                  <a:schemeClr val="tx1">
                    <a:lumMod val="75000"/>
                    <a:lumOff val="25000"/>
                  </a:schemeClr>
                </a:solidFill>
                <a:ea typeface="+mj-ea"/>
                <a:cs typeface="+mn-lt"/>
                <a:sym typeface="Federo" panose="02000000000000000000"/>
              </a:rPr>
              <a:t>Booking History:</a:t>
            </a:r>
            <a:endParaRPr lang="en-US" sz="2000" b="1" dirty="0">
              <a:solidFill>
                <a:schemeClr val="hlink"/>
              </a:solidFill>
              <a:uFill>
                <a:noFill/>
              </a:uFill>
              <a:ea typeface="+mj-ea"/>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ea typeface="+mj-ea"/>
                <a:cs typeface="+mn-lt"/>
                <a:sym typeface="+mn-ea"/>
              </a:rPr>
              <a:t>Previous Cancellations: </a:t>
            </a:r>
            <a:r>
              <a:rPr lang="en-US" sz="2000" dirty="0">
                <a:solidFill>
                  <a:schemeClr val="hlink"/>
                </a:solidFill>
                <a:uFill>
                  <a:noFill/>
                </a:uFill>
                <a:ea typeface="+mj-ea"/>
                <a:cs typeface="+mn-lt"/>
                <a:sym typeface="+mn-ea"/>
              </a:rPr>
              <a:t>Number of past cancellations</a:t>
            </a:r>
            <a:endParaRPr lang="en-US" sz="2000" dirty="0">
              <a:solidFill>
                <a:schemeClr val="hlink"/>
              </a:solidFill>
              <a:uFill>
                <a:noFill/>
              </a:uFill>
              <a:ea typeface="+mj-ea"/>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ea typeface="+mj-ea"/>
                <a:cs typeface="+mn-lt"/>
                <a:sym typeface="+mn-ea"/>
              </a:rPr>
              <a:t>Number of confirmed bookings: </a:t>
            </a:r>
            <a:r>
              <a:rPr lang="en-US" sz="2000" dirty="0">
                <a:solidFill>
                  <a:schemeClr val="hlink"/>
                </a:solidFill>
                <a:uFill>
                  <a:noFill/>
                </a:uFill>
                <a:ea typeface="+mj-ea"/>
                <a:cs typeface="+mn-lt"/>
                <a:sym typeface="+mn-ea"/>
              </a:rPr>
              <a:t>Number of past non-cancelled bookings </a:t>
            </a:r>
            <a:endParaRPr lang="en-US" sz="2000" dirty="0">
              <a:solidFill>
                <a:schemeClr val="hlink"/>
              </a:solidFill>
              <a:uFill>
                <a:noFill/>
              </a:uFill>
              <a:ea typeface="+mj-ea"/>
              <a:cs typeface="+mn-lt"/>
            </a:endParaRPr>
          </a:p>
          <a:p>
            <a:pPr marL="0" indent="0">
              <a:buNone/>
            </a:pPr>
            <a:r>
              <a:rPr lang="en-US" sz="2000" b="1" dirty="0">
                <a:solidFill>
                  <a:schemeClr val="tx1">
                    <a:lumMod val="75000"/>
                    <a:lumOff val="25000"/>
                  </a:schemeClr>
                </a:solidFill>
                <a:ea typeface="+mj-ea"/>
                <a:cs typeface="+mn-lt"/>
                <a:sym typeface="+mn-ea"/>
              </a:rPr>
              <a:t>Room Information:</a:t>
            </a:r>
            <a:endParaRPr lang="en-US" sz="2000" b="1" dirty="0">
              <a:solidFill>
                <a:schemeClr val="hlink"/>
              </a:solidFill>
              <a:uFill>
                <a:noFill/>
              </a:uFill>
              <a:ea typeface="+mj-ea"/>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ea typeface="+mj-ea"/>
                <a:cs typeface="+mn-lt"/>
                <a:sym typeface="+mn-ea"/>
              </a:rPr>
              <a:t>Type of Room Reserved: </a:t>
            </a:r>
            <a:r>
              <a:rPr lang="en-US" sz="2000" dirty="0">
                <a:solidFill>
                  <a:schemeClr val="hlink"/>
                </a:solidFill>
                <a:uFill>
                  <a:noFill/>
                </a:uFill>
                <a:ea typeface="+mj-ea"/>
                <a:cs typeface="+mn-lt"/>
                <a:sym typeface="+mn-ea"/>
              </a:rPr>
              <a:t>Code for the room type that was reserved</a:t>
            </a:r>
            <a:endParaRPr lang="en-US" sz="2000" dirty="0">
              <a:solidFill>
                <a:schemeClr val="hlink"/>
              </a:solidFill>
              <a:uFill>
                <a:noFill/>
              </a:uFill>
              <a:ea typeface="+mj-ea"/>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ea typeface="+mj-ea"/>
                <a:cs typeface="+mn-lt"/>
                <a:sym typeface="+mn-ea"/>
              </a:rPr>
              <a:t>Type of Room Assigned: </a:t>
            </a:r>
            <a:r>
              <a:rPr lang="en-US" sz="2000" dirty="0">
                <a:solidFill>
                  <a:schemeClr val="hlink"/>
                </a:solidFill>
                <a:uFill>
                  <a:noFill/>
                </a:uFill>
                <a:ea typeface="+mj-ea"/>
                <a:cs typeface="+mn-lt"/>
                <a:sym typeface="+mn-ea"/>
              </a:rPr>
              <a:t>Code for the room type that was assigned</a:t>
            </a:r>
            <a:endParaRPr lang="en-US" sz="2000" dirty="0">
              <a:solidFill>
                <a:schemeClr val="hlink"/>
              </a:solidFill>
              <a:uFill>
                <a:noFill/>
              </a:uFill>
              <a:ea typeface="+mj-ea"/>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ea typeface="+mj-ea"/>
                <a:cs typeface="+mn-lt"/>
                <a:sym typeface="+mn-ea"/>
              </a:rPr>
              <a:t>Changes to Booking: </a:t>
            </a:r>
            <a:r>
              <a:rPr lang="en-US" sz="2000" dirty="0">
                <a:solidFill>
                  <a:schemeClr val="hlink"/>
                </a:solidFill>
                <a:uFill>
                  <a:noFill/>
                </a:uFill>
                <a:ea typeface="+mj-ea"/>
                <a:cs typeface="+mn-lt"/>
                <a:sym typeface="+mn-ea"/>
              </a:rPr>
              <a:t>Total number of modifications made to the reservation.</a:t>
            </a:r>
            <a:endParaRPr lang="en-US" sz="2000" dirty="0">
              <a:solidFill>
                <a:schemeClr val="hlink"/>
              </a:solidFill>
              <a:uFill>
                <a:noFill/>
              </a:uFill>
              <a:ea typeface="+mj-ea"/>
              <a:cs typeface="+mn-lt"/>
            </a:endParaRPr>
          </a:p>
          <a:p>
            <a:endParaRPr lang="en-US" sz="2000" dirty="0">
              <a:solidFill>
                <a:schemeClr val="hlink"/>
              </a:solidFill>
              <a:uFill>
                <a:noFill/>
              </a:uFill>
              <a:ea typeface="+mj-ea"/>
              <a:cs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GB" sz="3200" dirty="0">
                <a:solidFill>
                  <a:srgbClr val="FF0000"/>
                </a:solidFill>
                <a:latin typeface="Cooper Black" panose="0208090404030B020404" pitchFamily="18" charset="0"/>
                <a:sym typeface="+mn-ea"/>
              </a:rPr>
              <a:t>ABOUT</a:t>
            </a:r>
            <a:r>
              <a:rPr lang="en-IN" altLang="en-GB" sz="3200" dirty="0">
                <a:solidFill>
                  <a:srgbClr val="FF0000"/>
                </a:solidFill>
                <a:latin typeface="Cooper Black" panose="0208090404030B020404" pitchFamily="18" charset="0"/>
                <a:sym typeface="+mn-ea"/>
              </a:rPr>
              <a:t> </a:t>
            </a:r>
            <a:r>
              <a:rPr lang="en-GB" sz="3200" dirty="0">
                <a:solidFill>
                  <a:srgbClr val="FF0000"/>
                </a:solidFill>
                <a:latin typeface="Cooper Black" panose="0208090404030B020404" pitchFamily="18" charset="0"/>
                <a:sym typeface="+mn-ea"/>
              </a:rPr>
              <a:t>DATA</a:t>
            </a:r>
            <a:endParaRPr lang="en-GB" sz="32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p:txBody>
          <a:bodyPr/>
          <a:p>
            <a:pPr marL="0" lvl="0" indent="0" algn="l" rtl="0">
              <a:spcBef>
                <a:spcPts val="0"/>
              </a:spcBef>
              <a:spcAft>
                <a:spcPts val="0"/>
              </a:spcAft>
              <a:buNone/>
            </a:pPr>
            <a:r>
              <a:rPr lang="en-CA" sz="2000" b="1" dirty="0">
                <a:solidFill>
                  <a:schemeClr val="tx1">
                    <a:lumMod val="75000"/>
                    <a:lumOff val="25000"/>
                  </a:schemeClr>
                </a:solidFill>
                <a:ea typeface="Federo" panose="02000000000000000000"/>
                <a:cs typeface="+mn-lt"/>
                <a:sym typeface="Federo" panose="02000000000000000000"/>
              </a:rPr>
              <a:t>Financials &amp; Extras:</a:t>
            </a:r>
            <a:endParaRPr lang="en-US" sz="2000" b="1"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Average Daily Rate (ADR): </a:t>
            </a:r>
            <a:r>
              <a:rPr lang="en-US" sz="2000" dirty="0">
                <a:solidFill>
                  <a:schemeClr val="hlink"/>
                </a:solidFill>
                <a:uFill>
                  <a:noFill/>
                </a:uFill>
                <a:cs typeface="+mn-lt"/>
                <a:sym typeface="+mn-ea"/>
              </a:rPr>
              <a:t>Calculated price per day</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Required Extras: </a:t>
            </a:r>
            <a:r>
              <a:rPr lang="en-US" sz="2000" dirty="0">
                <a:solidFill>
                  <a:schemeClr val="hlink"/>
                </a:solidFill>
                <a:uFill>
                  <a:noFill/>
                </a:uFill>
                <a:cs typeface="+mn-lt"/>
                <a:sym typeface="+mn-ea"/>
              </a:rPr>
              <a:t>Number of car parking spaces, specific requests</a:t>
            </a:r>
            <a:endParaRPr lang="en-US" sz="2000" dirty="0">
              <a:solidFill>
                <a:schemeClr val="hlink"/>
              </a:solidFill>
              <a:uFill>
                <a:noFill/>
              </a:uFill>
              <a:cs typeface="+mn-lt"/>
            </a:endParaRPr>
          </a:p>
          <a:p>
            <a:pPr marL="152400" lvl="0" indent="0" algn="l" rtl="0">
              <a:spcBef>
                <a:spcPts val="0"/>
              </a:spcBef>
              <a:spcAft>
                <a:spcPts val="0"/>
              </a:spcAft>
              <a:buClr>
                <a:schemeClr val="dk1"/>
              </a:buClr>
              <a:buSzPts val="1200"/>
              <a:buNone/>
            </a:pPr>
            <a:endParaRPr lang="en-US" sz="2000" dirty="0">
              <a:solidFill>
                <a:schemeClr val="tx1">
                  <a:lumMod val="75000"/>
                  <a:lumOff val="25000"/>
                </a:schemeClr>
              </a:solidFill>
              <a:uFill>
                <a:noFill/>
              </a:uFill>
              <a:cs typeface="+mn-lt"/>
            </a:endParaRPr>
          </a:p>
          <a:p>
            <a:pPr marL="0" indent="0">
              <a:buNone/>
            </a:pPr>
            <a:r>
              <a:rPr lang="en-US" sz="2000" b="1" dirty="0">
                <a:solidFill>
                  <a:schemeClr val="tx1">
                    <a:lumMod val="75000"/>
                    <a:lumOff val="25000"/>
                  </a:schemeClr>
                </a:solidFill>
                <a:cs typeface="+mn-lt"/>
                <a:sym typeface="+mn-ea"/>
              </a:rPr>
              <a:t>Booking Channels:</a:t>
            </a:r>
            <a:endParaRPr lang="en-US" sz="2000" b="1"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Market Segment: </a:t>
            </a:r>
            <a:r>
              <a:rPr lang="en-US" sz="2000" dirty="0">
                <a:solidFill>
                  <a:schemeClr val="hlink"/>
                </a:solidFill>
                <a:uFill>
                  <a:noFill/>
                </a:uFill>
                <a:cs typeface="+mn-lt"/>
                <a:sym typeface="+mn-ea"/>
              </a:rPr>
              <a:t>Classification based on booking trends</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Distribution Channel: </a:t>
            </a:r>
            <a:r>
              <a:rPr lang="en-US" sz="2000" dirty="0">
                <a:solidFill>
                  <a:schemeClr val="hlink"/>
                </a:solidFill>
                <a:uFill>
                  <a:noFill/>
                </a:uFill>
                <a:cs typeface="+mn-lt"/>
                <a:sym typeface="+mn-ea"/>
              </a:rPr>
              <a:t>Method of distributing bookings</a:t>
            </a:r>
            <a:endParaRPr lang="en-US" sz="2000" dirty="0">
              <a:solidFill>
                <a:schemeClr val="hlink"/>
              </a:solidFill>
              <a:uFill>
                <a:noFill/>
              </a:uFill>
              <a:cs typeface="+mn-lt"/>
            </a:endParaRPr>
          </a:p>
          <a:p>
            <a:pPr marL="457200" lvl="0" indent="-304800" algn="l" rtl="0">
              <a:spcBef>
                <a:spcPts val="0"/>
              </a:spcBef>
              <a:spcAft>
                <a:spcPts val="0"/>
              </a:spcAft>
              <a:buClr>
                <a:schemeClr val="dk1"/>
              </a:buClr>
              <a:buSzPts val="1200"/>
              <a:buFont typeface="Crimson Pro"/>
              <a:buChar char="●"/>
            </a:pPr>
            <a:r>
              <a:rPr lang="en-US" sz="2000" b="1" dirty="0">
                <a:solidFill>
                  <a:schemeClr val="hlink"/>
                </a:solidFill>
                <a:uFill>
                  <a:noFill/>
                </a:uFill>
                <a:cs typeface="+mn-lt"/>
                <a:sym typeface="+mn-ea"/>
              </a:rPr>
              <a:t>Agent: </a:t>
            </a:r>
            <a:r>
              <a:rPr lang="en-US" sz="2000" dirty="0">
                <a:solidFill>
                  <a:schemeClr val="hlink"/>
                </a:solidFill>
                <a:uFill>
                  <a:noFill/>
                </a:uFill>
                <a:cs typeface="+mn-lt"/>
                <a:sym typeface="+mn-ea"/>
              </a:rPr>
              <a:t>Unique identifier for booking agents</a:t>
            </a:r>
            <a:endParaRPr lang="en-US" sz="2000" dirty="0">
              <a:solidFill>
                <a:schemeClr val="hlink"/>
              </a:solidFill>
              <a:uFill>
                <a:noFill/>
              </a:uFill>
              <a:cs typeface="+mn-lt"/>
              <a:sym typeface="+mn-ea"/>
            </a:endParaRPr>
          </a:p>
          <a:p>
            <a:pPr marL="152400" lvl="0" indent="0" algn="l" rtl="0">
              <a:spcBef>
                <a:spcPts val="0"/>
              </a:spcBef>
              <a:spcAft>
                <a:spcPts val="0"/>
              </a:spcAft>
              <a:buClr>
                <a:schemeClr val="dk1"/>
              </a:buClr>
              <a:buSzPts val="1200"/>
              <a:buFont typeface="Crimson Pro"/>
              <a:buNone/>
            </a:pPr>
            <a:endParaRPr lang="en-US" sz="2000" dirty="0">
              <a:solidFill>
                <a:schemeClr val="hlink"/>
              </a:solidFill>
              <a:uFill>
                <a:noFill/>
              </a:uFill>
              <a:cs typeface="+mn-lt"/>
            </a:endParaRPr>
          </a:p>
          <a:p>
            <a:pPr marL="0" lvl="0" indent="0">
              <a:buNone/>
            </a:pPr>
            <a:r>
              <a:rPr lang="en-CA" sz="2000" b="1" dirty="0">
                <a:solidFill>
                  <a:schemeClr val="tx1">
                    <a:lumMod val="75000"/>
                    <a:lumOff val="25000"/>
                  </a:schemeClr>
                </a:solidFill>
                <a:ea typeface="Federo" panose="02000000000000000000"/>
                <a:cs typeface="+mn-lt"/>
                <a:sym typeface="Federo" panose="02000000000000000000"/>
              </a:rPr>
              <a:t>Reservation Status:</a:t>
            </a:r>
            <a:endParaRPr lang="en-US" sz="2000" b="1" dirty="0">
              <a:solidFill>
                <a:schemeClr val="tx1">
                  <a:lumMod val="75000"/>
                  <a:lumOff val="25000"/>
                </a:schemeClr>
              </a:solidFill>
              <a:uFill>
                <a:noFill/>
              </a:uFill>
              <a:cs typeface="+mn-lt"/>
            </a:endParaRPr>
          </a:p>
          <a:p>
            <a:pPr lvl="0" indent="-304800">
              <a:buClr>
                <a:schemeClr val="dk1"/>
              </a:buClr>
              <a:buSzPts val="1200"/>
              <a:buFont typeface="Crimson Pro"/>
              <a:buChar char="●"/>
            </a:pPr>
            <a:r>
              <a:rPr lang="en-US" sz="2000" b="1" dirty="0">
                <a:solidFill>
                  <a:schemeClr val="hlink"/>
                </a:solidFill>
                <a:uFill>
                  <a:noFill/>
                </a:uFill>
                <a:cs typeface="+mn-lt"/>
                <a:sym typeface="+mn-ea"/>
              </a:rPr>
              <a:t>Current Reservation Status: </a:t>
            </a:r>
            <a:r>
              <a:rPr lang="en-US" sz="2000" dirty="0">
                <a:solidFill>
                  <a:schemeClr val="hlink"/>
                </a:solidFill>
                <a:uFill>
                  <a:noFill/>
                </a:uFill>
                <a:cs typeface="+mn-lt"/>
                <a:sym typeface="+mn-ea"/>
              </a:rPr>
              <a:t>Present booking status</a:t>
            </a:r>
            <a:endParaRPr lang="en-US" sz="2000" dirty="0">
              <a:solidFill>
                <a:schemeClr val="hlink"/>
              </a:solidFill>
              <a:uFill>
                <a:noFill/>
              </a:uFill>
              <a:cs typeface="+mn-lt"/>
            </a:endParaRPr>
          </a:p>
          <a:p>
            <a:pPr lvl="0" indent="-304800">
              <a:buClr>
                <a:schemeClr val="dk1"/>
              </a:buClr>
              <a:buSzPts val="1200"/>
              <a:buFont typeface="Crimson Pro"/>
              <a:buChar char="●"/>
            </a:pPr>
            <a:r>
              <a:rPr lang="en-US" sz="2000" b="1" dirty="0">
                <a:solidFill>
                  <a:schemeClr val="hlink"/>
                </a:solidFill>
                <a:uFill>
                  <a:noFill/>
                </a:uFill>
                <a:cs typeface="+mn-lt"/>
                <a:sym typeface="+mn-ea"/>
              </a:rPr>
              <a:t>Last Update of Reservation Status: </a:t>
            </a:r>
            <a:r>
              <a:rPr lang="en-US" sz="2000" dirty="0">
                <a:solidFill>
                  <a:schemeClr val="hlink"/>
                </a:solidFill>
                <a:uFill>
                  <a:noFill/>
                </a:uFill>
                <a:cs typeface="+mn-lt"/>
                <a:sym typeface="+mn-ea"/>
              </a:rPr>
              <a:t>Date of the most recent status change</a:t>
            </a:r>
            <a:endParaRPr lang="en-US" sz="2000" dirty="0">
              <a:solidFill>
                <a:schemeClr val="hlink"/>
              </a:solidFill>
              <a:uFill>
                <a:noFill/>
              </a:uFill>
              <a:cs typeface="+mn-lt"/>
            </a:endParaRPr>
          </a:p>
          <a:p>
            <a:endParaRPr lang="en-US" sz="2000" dirty="0">
              <a:solidFill>
                <a:schemeClr val="hlink"/>
              </a:solidFill>
              <a:uFill>
                <a:noFill/>
              </a:uFill>
              <a:cs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GB" sz="3200" dirty="0">
                <a:solidFill>
                  <a:srgbClr val="FF0000"/>
                </a:solidFill>
                <a:latin typeface="Cooper Black" panose="0208090404030B020404" pitchFamily="18" charset="0"/>
                <a:sym typeface="+mn-ea"/>
              </a:rPr>
              <a:t>DATA</a:t>
            </a:r>
            <a:r>
              <a:rPr lang="en-US" altLang="en-GB" sz="3200" dirty="0">
                <a:solidFill>
                  <a:srgbClr val="FF0000"/>
                </a:solidFill>
                <a:latin typeface="Cooper Black" panose="0208090404030B020404" pitchFamily="18" charset="0"/>
                <a:sym typeface="+mn-ea"/>
              </a:rPr>
              <a:t> </a:t>
            </a:r>
            <a:r>
              <a:rPr lang="en-GB" sz="3200" dirty="0">
                <a:solidFill>
                  <a:srgbClr val="FF0000"/>
                </a:solidFill>
                <a:latin typeface="Cooper Black" panose="0208090404030B020404" pitchFamily="18" charset="0"/>
                <a:sym typeface="+mn-ea"/>
              </a:rPr>
              <a:t>CLEANING</a:t>
            </a:r>
            <a:endParaRPr lang="en-GB" sz="3200" dirty="0">
              <a:solidFill>
                <a:srgbClr val="FF0000"/>
              </a:solidFill>
              <a:latin typeface="Cooper Black" panose="0208090404030B020404" pitchFamily="18" charset="0"/>
              <a:sym typeface="+mn-ea"/>
            </a:endParaRPr>
          </a:p>
        </p:txBody>
      </p:sp>
      <p:sp>
        <p:nvSpPr>
          <p:cNvPr id="3" name="Content Placeholder 2"/>
          <p:cNvSpPr>
            <a:spLocks noGrp="1"/>
          </p:cNvSpPr>
          <p:nvPr>
            <p:ph idx="1"/>
          </p:nvPr>
        </p:nvSpPr>
        <p:spPr>
          <a:xfrm>
            <a:off x="609600" y="1589405"/>
            <a:ext cx="9737725" cy="4538345"/>
          </a:xfrm>
        </p:spPr>
        <p:txBody>
          <a:bodyPr/>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There were a total of  1,19,390 rows and 32 columns.</a:t>
            </a:r>
            <a:endParaRPr lang="en-US" sz="20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Errors, Duplicate rows and Blank rows removed.</a:t>
            </a:r>
            <a:endParaRPr lang="en-US" sz="20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Merged columns </a:t>
            </a:r>
            <a:r>
              <a:rPr lang="en-US" sz="2000" b="1" dirty="0">
                <a:solidFill>
                  <a:schemeClr val="hlink"/>
                </a:solidFill>
                <a:uFill>
                  <a:noFill/>
                </a:uFill>
                <a:sym typeface="+mn-ea"/>
              </a:rPr>
              <a:t>day, month</a:t>
            </a:r>
            <a:r>
              <a:rPr lang="en-US" sz="2000" dirty="0">
                <a:solidFill>
                  <a:schemeClr val="hlink"/>
                </a:solidFill>
                <a:uFill>
                  <a:noFill/>
                </a:uFill>
                <a:sym typeface="+mn-ea"/>
              </a:rPr>
              <a:t> and </a:t>
            </a:r>
            <a:r>
              <a:rPr lang="en-US" sz="2000" b="1" dirty="0">
                <a:solidFill>
                  <a:schemeClr val="hlink"/>
                </a:solidFill>
                <a:uFill>
                  <a:noFill/>
                </a:uFill>
                <a:sym typeface="+mn-ea"/>
              </a:rPr>
              <a:t>year</a:t>
            </a:r>
            <a:r>
              <a:rPr lang="en-US" sz="2000" dirty="0">
                <a:solidFill>
                  <a:schemeClr val="hlink"/>
                </a:solidFill>
                <a:uFill>
                  <a:noFill/>
                </a:uFill>
                <a:sym typeface="+mn-ea"/>
              </a:rPr>
              <a:t> into a column called </a:t>
            </a:r>
            <a:r>
              <a:rPr lang="en-US" sz="2000" b="1" dirty="0" err="1">
                <a:solidFill>
                  <a:schemeClr val="hlink"/>
                </a:solidFill>
                <a:uFill>
                  <a:noFill/>
                </a:uFill>
                <a:sym typeface="+mn-ea"/>
              </a:rPr>
              <a:t>arrival_date</a:t>
            </a:r>
            <a:endParaRPr lang="en-US" sz="2000" b="1"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Merged columns </a:t>
            </a:r>
            <a:r>
              <a:rPr lang="en-US" sz="2000" b="1" dirty="0" err="1">
                <a:solidFill>
                  <a:schemeClr val="hlink"/>
                </a:solidFill>
                <a:uFill>
                  <a:noFill/>
                </a:uFill>
                <a:sym typeface="+mn-ea"/>
              </a:rPr>
              <a:t>stay_in_weekend_nights</a:t>
            </a:r>
            <a:r>
              <a:rPr lang="en-US" sz="2000" b="1" dirty="0">
                <a:solidFill>
                  <a:schemeClr val="hlink"/>
                </a:solidFill>
                <a:uFill>
                  <a:noFill/>
                </a:uFill>
                <a:sym typeface="+mn-ea"/>
              </a:rPr>
              <a:t> </a:t>
            </a:r>
            <a:r>
              <a:rPr lang="en-US" sz="2000" dirty="0">
                <a:solidFill>
                  <a:schemeClr val="hlink"/>
                </a:solidFill>
                <a:uFill>
                  <a:noFill/>
                </a:uFill>
                <a:sym typeface="+mn-ea"/>
              </a:rPr>
              <a:t>and </a:t>
            </a:r>
            <a:r>
              <a:rPr lang="en-US" sz="2000" b="1" dirty="0" err="1">
                <a:solidFill>
                  <a:schemeClr val="hlink"/>
                </a:solidFill>
                <a:uFill>
                  <a:noFill/>
                </a:uFill>
                <a:sym typeface="+mn-ea"/>
              </a:rPr>
              <a:t>stay_in</a:t>
            </a:r>
            <a:r>
              <a:rPr lang="en-US" sz="2000" b="1" dirty="0">
                <a:solidFill>
                  <a:schemeClr val="hlink"/>
                </a:solidFill>
                <a:uFill>
                  <a:noFill/>
                </a:uFill>
                <a:sym typeface="+mn-ea"/>
              </a:rPr>
              <a:t> _</a:t>
            </a:r>
            <a:r>
              <a:rPr lang="en-US" sz="2000" b="1" dirty="0" err="1">
                <a:solidFill>
                  <a:schemeClr val="hlink"/>
                </a:solidFill>
                <a:uFill>
                  <a:noFill/>
                </a:uFill>
                <a:sym typeface="+mn-ea"/>
              </a:rPr>
              <a:t>week_nights</a:t>
            </a:r>
            <a:r>
              <a:rPr lang="en-US" sz="2000" b="1" dirty="0">
                <a:solidFill>
                  <a:schemeClr val="hlink"/>
                </a:solidFill>
                <a:uFill>
                  <a:noFill/>
                </a:uFill>
                <a:sym typeface="+mn-ea"/>
              </a:rPr>
              <a:t> </a:t>
            </a:r>
            <a:r>
              <a:rPr lang="en-US" sz="2000" dirty="0">
                <a:solidFill>
                  <a:schemeClr val="hlink"/>
                </a:solidFill>
                <a:uFill>
                  <a:noFill/>
                </a:uFill>
                <a:sym typeface="+mn-ea"/>
              </a:rPr>
              <a:t>into a column called </a:t>
            </a:r>
            <a:r>
              <a:rPr lang="en-US" sz="2000" b="1" dirty="0" err="1">
                <a:solidFill>
                  <a:schemeClr val="hlink"/>
                </a:solidFill>
                <a:uFill>
                  <a:noFill/>
                </a:uFill>
                <a:sym typeface="+mn-ea"/>
              </a:rPr>
              <a:t>total_number_of_days</a:t>
            </a:r>
            <a:r>
              <a:rPr lang="en-US" sz="2000" b="1" dirty="0">
                <a:solidFill>
                  <a:schemeClr val="hlink"/>
                </a:solidFill>
                <a:uFill>
                  <a:noFill/>
                </a:uFill>
                <a:sym typeface="+mn-ea"/>
              </a:rPr>
              <a:t>.</a:t>
            </a:r>
            <a:endParaRPr lang="en-US" sz="2000" dirty="0">
              <a:solidFill>
                <a:schemeClr val="hlink"/>
              </a:solidFill>
              <a:uFill>
                <a:noFill/>
              </a:uFill>
            </a:endParaRPr>
          </a:p>
          <a:p>
            <a:pPr marL="457200" lvl="0" indent="-304800" algn="l" rtl="0">
              <a:spcBef>
                <a:spcPts val="0"/>
              </a:spcBef>
              <a:spcAft>
                <a:spcPts val="0"/>
              </a:spcAft>
              <a:buClr>
                <a:schemeClr val="dk1"/>
              </a:buClr>
              <a:buSzPts val="1200"/>
              <a:buFont typeface="Crimson Pro"/>
              <a:buChar char="●"/>
            </a:pPr>
            <a:r>
              <a:rPr lang="en-US" sz="2000" dirty="0">
                <a:solidFill>
                  <a:schemeClr val="hlink"/>
                </a:solidFill>
                <a:uFill>
                  <a:noFill/>
                </a:uFill>
                <a:sym typeface="+mn-ea"/>
              </a:rPr>
              <a:t>Merged columns </a:t>
            </a:r>
            <a:r>
              <a:rPr lang="en-US" sz="2000" b="1" dirty="0">
                <a:solidFill>
                  <a:schemeClr val="hlink"/>
                </a:solidFill>
                <a:uFill>
                  <a:noFill/>
                </a:uFill>
                <a:sym typeface="+mn-ea"/>
              </a:rPr>
              <a:t>adults</a:t>
            </a:r>
            <a:r>
              <a:rPr lang="en-US" sz="2000" dirty="0">
                <a:solidFill>
                  <a:schemeClr val="hlink"/>
                </a:solidFill>
                <a:uFill>
                  <a:noFill/>
                </a:uFill>
                <a:sym typeface="+mn-ea"/>
              </a:rPr>
              <a:t>,</a:t>
            </a:r>
            <a:r>
              <a:rPr lang="en-US" sz="2000" b="1" dirty="0">
                <a:solidFill>
                  <a:schemeClr val="hlink"/>
                </a:solidFill>
                <a:uFill>
                  <a:noFill/>
                </a:uFill>
                <a:sym typeface="+mn-ea"/>
              </a:rPr>
              <a:t> children</a:t>
            </a:r>
            <a:r>
              <a:rPr lang="en-US" sz="2000" dirty="0">
                <a:solidFill>
                  <a:schemeClr val="hlink"/>
                </a:solidFill>
                <a:uFill>
                  <a:noFill/>
                </a:uFill>
                <a:sym typeface="+mn-ea"/>
              </a:rPr>
              <a:t> and</a:t>
            </a:r>
            <a:r>
              <a:rPr lang="en-US" sz="2000" b="1" dirty="0">
                <a:solidFill>
                  <a:schemeClr val="hlink"/>
                </a:solidFill>
                <a:uFill>
                  <a:noFill/>
                </a:uFill>
                <a:sym typeface="+mn-ea"/>
              </a:rPr>
              <a:t> babies </a:t>
            </a:r>
            <a:r>
              <a:rPr lang="en-US" sz="2000" dirty="0">
                <a:solidFill>
                  <a:schemeClr val="hlink"/>
                </a:solidFill>
                <a:uFill>
                  <a:noFill/>
                </a:uFill>
                <a:sym typeface="+mn-ea"/>
              </a:rPr>
              <a:t>into a column called </a:t>
            </a:r>
            <a:r>
              <a:rPr lang="en-US" sz="2000" b="1" dirty="0" err="1">
                <a:solidFill>
                  <a:schemeClr val="hlink"/>
                </a:solidFill>
                <a:uFill>
                  <a:noFill/>
                </a:uFill>
                <a:sym typeface="+mn-ea"/>
              </a:rPr>
              <a:t>total_guests</a:t>
            </a:r>
            <a:r>
              <a:rPr lang="en-US" sz="2000" b="1" dirty="0">
                <a:solidFill>
                  <a:schemeClr val="hlink"/>
                </a:solidFill>
                <a:uFill>
                  <a:noFill/>
                </a:uFill>
                <a:sym typeface="+mn-ea"/>
              </a:rPr>
              <a:t>.</a:t>
            </a:r>
            <a:endParaRPr lang="en-US" sz="2000" dirty="0">
              <a:solidFill>
                <a:schemeClr val="hlink"/>
              </a:solidFill>
              <a:uFill>
                <a:noFill/>
              </a:uFill>
            </a:endParaRPr>
          </a:p>
          <a:p>
            <a:pPr lvl="0" indent="-304800">
              <a:buClr>
                <a:schemeClr val="dk1"/>
              </a:buClr>
              <a:buSzPts val="1200"/>
              <a:buFont typeface="Crimson Pro"/>
              <a:buChar char="●"/>
            </a:pPr>
            <a:r>
              <a:rPr lang="en-US" sz="2000" dirty="0">
                <a:solidFill>
                  <a:schemeClr val="hlink"/>
                </a:solidFill>
                <a:uFill>
                  <a:noFill/>
                </a:uFill>
                <a:sym typeface="+mn-ea"/>
              </a:rPr>
              <a:t>Removed </a:t>
            </a:r>
            <a:r>
              <a:rPr lang="en-US" sz="2000" b="1" dirty="0">
                <a:solidFill>
                  <a:schemeClr val="hlink"/>
                </a:solidFill>
                <a:uFill>
                  <a:noFill/>
                </a:uFill>
                <a:sym typeface="+mn-ea"/>
              </a:rPr>
              <a:t>company </a:t>
            </a:r>
            <a:r>
              <a:rPr lang="en-US" sz="2000" dirty="0">
                <a:solidFill>
                  <a:schemeClr val="hlink"/>
                </a:solidFill>
                <a:uFill>
                  <a:noFill/>
                </a:uFill>
                <a:sym typeface="+mn-ea"/>
              </a:rPr>
              <a:t>column because as most </a:t>
            </a:r>
            <a:r>
              <a:rPr lang="en-US" sz="2000" b="1" dirty="0">
                <a:solidFill>
                  <a:schemeClr val="hlink"/>
                </a:solidFill>
                <a:uFill>
                  <a:noFill/>
                </a:uFill>
                <a:sym typeface="+mn-ea"/>
              </a:rPr>
              <a:t>NULL</a:t>
            </a:r>
            <a:r>
              <a:rPr lang="en-US" sz="2000" dirty="0">
                <a:solidFill>
                  <a:schemeClr val="hlink"/>
                </a:solidFill>
                <a:uFill>
                  <a:noFill/>
                </a:uFill>
                <a:sym typeface="+mn-ea"/>
              </a:rPr>
              <a:t> values.</a:t>
            </a:r>
            <a:endParaRPr lang="en-US" sz="2000" dirty="0">
              <a:solidFill>
                <a:schemeClr val="hlink"/>
              </a:solidFill>
              <a:uFill>
                <a:noFill/>
              </a:uFill>
            </a:endParaRPr>
          </a:p>
          <a:p>
            <a:pPr lvl="0" indent="-304800">
              <a:buClr>
                <a:schemeClr val="dk1"/>
              </a:buClr>
              <a:buSzPts val="1200"/>
              <a:buFont typeface="Crimson Pro"/>
              <a:buChar char="●"/>
            </a:pPr>
            <a:r>
              <a:rPr lang="en-US" sz="2000" dirty="0">
                <a:solidFill>
                  <a:schemeClr val="hlink"/>
                </a:solidFill>
                <a:uFill>
                  <a:noFill/>
                </a:uFill>
                <a:sym typeface="+mn-ea"/>
              </a:rPr>
              <a:t>Added index column called </a:t>
            </a:r>
            <a:r>
              <a:rPr lang="en-US" sz="2000" b="1" dirty="0" err="1">
                <a:solidFill>
                  <a:schemeClr val="hlink"/>
                </a:solidFill>
                <a:uFill>
                  <a:noFill/>
                </a:uFill>
                <a:sym typeface="+mn-ea"/>
              </a:rPr>
              <a:t>Booking_Id</a:t>
            </a:r>
            <a:r>
              <a:rPr lang="en-US" sz="2000" dirty="0">
                <a:solidFill>
                  <a:schemeClr val="hlink"/>
                </a:solidFill>
                <a:uFill>
                  <a:noFill/>
                </a:uFill>
                <a:sym typeface="+mn-ea"/>
              </a:rPr>
              <a:t>.</a:t>
            </a:r>
            <a:endParaRPr lang="en-US" sz="2000" dirty="0">
              <a:solidFill>
                <a:schemeClr val="hlink"/>
              </a:solidFill>
              <a:uFill>
                <a:noFill/>
              </a:uFill>
            </a:endParaRPr>
          </a:p>
          <a:p>
            <a:pPr marL="152400" lvl="0" indent="0" algn="l" rtl="0">
              <a:spcBef>
                <a:spcPts val="0"/>
              </a:spcBef>
              <a:spcAft>
                <a:spcPts val="0"/>
              </a:spcAft>
              <a:buClr>
                <a:schemeClr val="dk1"/>
              </a:buClr>
              <a:buSzPts val="1200"/>
              <a:buNone/>
            </a:pPr>
            <a:endParaRPr lang="en-US" sz="2000" dirty="0">
              <a:solidFill>
                <a:schemeClr val="hlink"/>
              </a:solidFill>
              <a:uFill>
                <a:noFill/>
              </a:uFill>
            </a:endParaRPr>
          </a:p>
          <a:p>
            <a:endParaRPr lang="en-US" sz="2000" dirty="0">
              <a:solidFill>
                <a:schemeClr val="hlink"/>
              </a:solidFill>
              <a:uFill>
                <a:noFill/>
              </a:uFill>
            </a:endParaRPr>
          </a:p>
        </p:txBody>
      </p:sp>
    </p:spTree>
  </p:cSld>
  <p:clrMapOvr>
    <a:masterClrMapping/>
  </p:clrMapOvr>
</p:sld>
</file>

<file path=ppt/theme/theme1.xml><?xml version="1.0" encoding="utf-8"?>
<a:theme xmlns:a="http://schemas.openxmlformats.org/drawingml/2006/main" name="1_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6041</Words>
  <Application>WPS Presentation</Application>
  <PresentationFormat>Widescreen</PresentationFormat>
  <Paragraphs>183</Paragraphs>
  <Slides>22</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11</vt:i4>
      </vt:variant>
      <vt:variant>
        <vt:lpstr>幻灯片标题</vt:lpstr>
      </vt:variant>
      <vt:variant>
        <vt:i4>22</vt:i4>
      </vt:variant>
    </vt:vector>
  </HeadingPairs>
  <TitlesOfParts>
    <vt:vector size="47" baseType="lpstr">
      <vt:lpstr>Arial</vt:lpstr>
      <vt:lpstr>SimSun</vt:lpstr>
      <vt:lpstr>Wingdings</vt:lpstr>
      <vt:lpstr>Baskerville Old Face</vt:lpstr>
      <vt:lpstr>Arial Rounded MT Bold</vt:lpstr>
      <vt:lpstr>Cooper Black</vt:lpstr>
      <vt:lpstr>Federo</vt:lpstr>
      <vt:lpstr>Wide Latin</vt:lpstr>
      <vt:lpstr>Crimson Pro</vt:lpstr>
      <vt:lpstr>Segoe Print</vt:lpstr>
      <vt:lpstr>Microsoft YaHei</vt:lpstr>
      <vt:lpstr>Arial Unicode MS</vt:lpstr>
      <vt:lpstr>Calibri</vt:lpstr>
      <vt:lpstr>1_Orange Waves</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HOTEL BOOKING DATA ANALYSIS</vt:lpstr>
      <vt:lpstr>Table of Contents</vt:lpstr>
      <vt:lpstr>Project Summary</vt:lpstr>
      <vt:lpstr> Problem Statement</vt:lpstr>
      <vt:lpstr> Expected Outcomes</vt:lpstr>
      <vt:lpstr>ABOUT DATA</vt:lpstr>
      <vt:lpstr>ABOUT DATA</vt:lpstr>
      <vt:lpstr>ABOUT DATA</vt:lpstr>
      <vt:lpstr>DATA CLEANING</vt:lpstr>
      <vt:lpstr>Data Visualization and Analysis    </vt:lpstr>
      <vt:lpstr> Most Cancellations By Hotel</vt:lpstr>
      <vt:lpstr> Average Advanced Booking By Hotel </vt:lpstr>
      <vt:lpstr> Booking Status Of Guests</vt:lpstr>
      <vt:lpstr>Month with Total No of Guests</vt:lpstr>
      <vt:lpstr>  Total Waiting List By Year And Hostel</vt:lpstr>
      <vt:lpstr> Proportion Of Repeated Guests </vt:lpstr>
      <vt:lpstr> Mpst Preferred Market Segment</vt:lpstr>
      <vt:lpstr>Count of Booking ID By Meal and Hotel</vt:lpstr>
      <vt:lpstr>DASHBOARD OVERVIEW</vt:lpstr>
      <vt:lpstr>DASHBOARD OVERVIEW</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ranik</dc:creator>
  <cp:lastModifiedBy>ranik</cp:lastModifiedBy>
  <cp:revision>40</cp:revision>
  <dcterms:created xsi:type="dcterms:W3CDTF">2025-07-23T00:59:00Z</dcterms:created>
  <dcterms:modified xsi:type="dcterms:W3CDTF">2025-11-13T04:49:49Z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9EC328E6E7124D799A5FA76B14BF4926_11</vt:lpwstr>
  </property>
  <property fmtid="{D5CDD505-2E9C-101B-9397-08002B2CF9AE}" pid="3" name="KSOProductBuildVer">
    <vt:lpwstr>1033-12.2.0.23155</vt:lpwstr>
  </property>
</Properties>
</file>